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9" r:id="rId2"/>
    <p:sldId id="257" r:id="rId3"/>
    <p:sldId id="306" r:id="rId4"/>
    <p:sldId id="300" r:id="rId5"/>
    <p:sldId id="268" r:id="rId6"/>
    <p:sldId id="301" r:id="rId7"/>
    <p:sldId id="302" r:id="rId8"/>
    <p:sldId id="303" r:id="rId9"/>
    <p:sldId id="278" r:id="rId10"/>
    <p:sldId id="288" r:id="rId11"/>
    <p:sldId id="304" r:id="rId12"/>
    <p:sldId id="309" r:id="rId13"/>
    <p:sldId id="310" r:id="rId14"/>
    <p:sldId id="298" r:id="rId15"/>
    <p:sldId id="311" r:id="rId16"/>
  </p:sldIdLst>
  <p:sldSz cx="9188450" cy="5184775"/>
  <p:notesSz cx="6858000" cy="9144000"/>
  <p:defaultTextStyle>
    <a:defPPr>
      <a:defRPr lang="zh-CN"/>
    </a:defPPr>
    <a:lvl1pPr algn="l" defTabSz="92075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60375" indent="-3175" algn="l" defTabSz="92075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20750" indent="-6350" algn="l" defTabSz="92075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81125" indent="-9525" algn="l" defTabSz="92075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41500" indent="-12700" algn="l" defTabSz="92075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7">
          <p15:clr>
            <a:srgbClr val="A4A3A4"/>
          </p15:clr>
        </p15:guide>
        <p15:guide id="2" pos="29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A6B2"/>
    <a:srgbClr val="196674"/>
    <a:srgbClr val="F7F6F1"/>
    <a:srgbClr val="BFBFBF"/>
    <a:srgbClr val="404040"/>
    <a:srgbClr val="7F7F7F"/>
    <a:srgbClr val="262626"/>
    <a:srgbClr val="646464"/>
    <a:srgbClr val="B1D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067" autoAdjust="0"/>
  </p:normalViewPr>
  <p:slideViewPr>
    <p:cSldViewPr snapToGrid="0">
      <p:cViewPr varScale="1">
        <p:scale>
          <a:sx n="103" d="100"/>
          <a:sy n="103" d="100"/>
        </p:scale>
        <p:origin x="811" y="86"/>
      </p:cViewPr>
      <p:guideLst>
        <p:guide orient="horz" pos="1637"/>
        <p:guide pos="2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9134" y="1610644"/>
            <a:ext cx="7810183" cy="111136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8268" y="2938039"/>
            <a:ext cx="6431915" cy="13249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0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1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1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3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4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24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85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18FE5-D6C9-4ED3-A614-CDD2451ACB95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43026-E456-4F1C-AD38-2FD0D773B01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57E9F-F1CA-4D58-BB84-5927795A78DA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11693-9D24-48B1-8D8F-80E20E50A15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1626" y="207633"/>
            <a:ext cx="2067401" cy="44238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9422" y="207633"/>
            <a:ext cx="6049063" cy="44238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0AE8F-695C-4B30-8E90-FFE986A918E4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613A4-57DE-489F-9A6D-8BEC6FE19C8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7C09B-4371-4A49-BC13-0610980D2B2F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40954F-50CD-4605-AEE8-AA354D037E2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5824" y="3331699"/>
            <a:ext cx="7810183" cy="102975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5824" y="2197529"/>
            <a:ext cx="7810183" cy="113416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603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213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817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427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3031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641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24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855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A0181-9500-4057-B4F5-5F8FB86D98DA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63B9F-21E8-4FBD-BF5C-2ACB4393FD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9423" y="1209782"/>
            <a:ext cx="4058232" cy="3421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0796" y="1209782"/>
            <a:ext cx="4058232" cy="3421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E216B-A0C2-43F3-969C-9633E9FFD16B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C2390-1D2C-4E58-AB59-C049512E060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9423" y="1160574"/>
            <a:ext cx="4059828" cy="4836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0375" indent="0">
              <a:buNone/>
              <a:defRPr sz="2000" b="1"/>
            </a:lvl2pPr>
            <a:lvl3pPr marL="921385" indent="0">
              <a:buNone/>
              <a:defRPr sz="1800" b="1"/>
            </a:lvl3pPr>
            <a:lvl4pPr marL="1381760" indent="0">
              <a:buNone/>
              <a:defRPr sz="1600" b="1"/>
            </a:lvl4pPr>
            <a:lvl5pPr marL="1842770" indent="0">
              <a:buNone/>
              <a:defRPr sz="1600" b="1"/>
            </a:lvl5pPr>
            <a:lvl6pPr marL="2303145" indent="0">
              <a:buNone/>
              <a:defRPr sz="1600" b="1"/>
            </a:lvl6pPr>
            <a:lvl7pPr marL="2764155" indent="0">
              <a:buNone/>
              <a:defRPr sz="1600" b="1"/>
            </a:lvl7pPr>
            <a:lvl8pPr marL="3224530" indent="0">
              <a:buNone/>
              <a:defRPr sz="1600" b="1"/>
            </a:lvl8pPr>
            <a:lvl9pPr marL="368554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9423" y="1644245"/>
            <a:ext cx="4059828" cy="29872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67608" y="1160574"/>
            <a:ext cx="4061423" cy="4836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0375" indent="0">
              <a:buNone/>
              <a:defRPr sz="2000" b="1"/>
            </a:lvl2pPr>
            <a:lvl3pPr marL="921385" indent="0">
              <a:buNone/>
              <a:defRPr sz="1800" b="1"/>
            </a:lvl3pPr>
            <a:lvl4pPr marL="1381760" indent="0">
              <a:buNone/>
              <a:defRPr sz="1600" b="1"/>
            </a:lvl4pPr>
            <a:lvl5pPr marL="1842770" indent="0">
              <a:buNone/>
              <a:defRPr sz="1600" b="1"/>
            </a:lvl5pPr>
            <a:lvl6pPr marL="2303145" indent="0">
              <a:buNone/>
              <a:defRPr sz="1600" b="1"/>
            </a:lvl6pPr>
            <a:lvl7pPr marL="2764155" indent="0">
              <a:buNone/>
              <a:defRPr sz="1600" b="1"/>
            </a:lvl7pPr>
            <a:lvl8pPr marL="3224530" indent="0">
              <a:buNone/>
              <a:defRPr sz="1600" b="1"/>
            </a:lvl8pPr>
            <a:lvl9pPr marL="368554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7608" y="1644245"/>
            <a:ext cx="4061423" cy="29872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65AE8-6009-443E-AEA3-F38D76E35657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D9FD7-F4F1-4AA8-9A35-F106F58F15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113AB-2910-4D6F-B971-E0C622F986ED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15608-4D0E-4BDE-A673-9FF60409A52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84757-516A-44AE-9F48-9F3A01EB2D09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9798E-2EF9-49FE-A835-10BC481AFA2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426" y="206430"/>
            <a:ext cx="3022937" cy="8785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2429" y="206434"/>
            <a:ext cx="5136598" cy="44250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9426" y="1084966"/>
            <a:ext cx="3022937" cy="3546530"/>
          </a:xfrm>
        </p:spPr>
        <p:txBody>
          <a:bodyPr/>
          <a:lstStyle>
            <a:lvl1pPr marL="0" indent="0">
              <a:buNone/>
              <a:defRPr sz="1400"/>
            </a:lvl1pPr>
            <a:lvl2pPr marL="460375" indent="0">
              <a:buNone/>
              <a:defRPr sz="1200"/>
            </a:lvl2pPr>
            <a:lvl3pPr marL="921385" indent="0">
              <a:buNone/>
              <a:defRPr sz="1000"/>
            </a:lvl3pPr>
            <a:lvl4pPr marL="1381760" indent="0">
              <a:buNone/>
              <a:defRPr sz="900"/>
            </a:lvl4pPr>
            <a:lvl5pPr marL="1842770" indent="0">
              <a:buNone/>
              <a:defRPr sz="900"/>
            </a:lvl5pPr>
            <a:lvl6pPr marL="2303145" indent="0">
              <a:buNone/>
              <a:defRPr sz="900"/>
            </a:lvl6pPr>
            <a:lvl7pPr marL="2764155" indent="0">
              <a:buNone/>
              <a:defRPr sz="900"/>
            </a:lvl7pPr>
            <a:lvl8pPr marL="3224530" indent="0">
              <a:buNone/>
              <a:defRPr sz="900"/>
            </a:lvl8pPr>
            <a:lvl9pPr marL="368554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ECE0A-5215-46FA-A26B-4D45EB9B013B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38826-19FE-40D1-8772-2FD17D1426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1001" y="3629343"/>
            <a:ext cx="5513070" cy="42846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01001" y="463269"/>
            <a:ext cx="5513070" cy="311086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60375" indent="0">
              <a:buNone/>
              <a:defRPr sz="2800"/>
            </a:lvl2pPr>
            <a:lvl3pPr marL="921385" indent="0">
              <a:buNone/>
              <a:defRPr sz="2400"/>
            </a:lvl3pPr>
            <a:lvl4pPr marL="1381760" indent="0">
              <a:buNone/>
              <a:defRPr sz="2000"/>
            </a:lvl4pPr>
            <a:lvl5pPr marL="1842770" indent="0">
              <a:buNone/>
              <a:defRPr sz="2000"/>
            </a:lvl5pPr>
            <a:lvl6pPr marL="2303145" indent="0">
              <a:buNone/>
              <a:defRPr sz="2000"/>
            </a:lvl6pPr>
            <a:lvl7pPr marL="2764155" indent="0">
              <a:buNone/>
              <a:defRPr sz="2000"/>
            </a:lvl7pPr>
            <a:lvl8pPr marL="3224530" indent="0">
              <a:buNone/>
              <a:defRPr sz="2000"/>
            </a:lvl8pPr>
            <a:lvl9pPr marL="368554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01001" y="4057809"/>
            <a:ext cx="5513070" cy="608491"/>
          </a:xfrm>
        </p:spPr>
        <p:txBody>
          <a:bodyPr/>
          <a:lstStyle>
            <a:lvl1pPr marL="0" indent="0">
              <a:buNone/>
              <a:defRPr sz="1400"/>
            </a:lvl1pPr>
            <a:lvl2pPr marL="460375" indent="0">
              <a:buNone/>
              <a:defRPr sz="1200"/>
            </a:lvl2pPr>
            <a:lvl3pPr marL="921385" indent="0">
              <a:buNone/>
              <a:defRPr sz="1000"/>
            </a:lvl3pPr>
            <a:lvl4pPr marL="1381760" indent="0">
              <a:buNone/>
              <a:defRPr sz="900"/>
            </a:lvl4pPr>
            <a:lvl5pPr marL="1842770" indent="0">
              <a:buNone/>
              <a:defRPr sz="900"/>
            </a:lvl5pPr>
            <a:lvl6pPr marL="2303145" indent="0">
              <a:buNone/>
              <a:defRPr sz="900"/>
            </a:lvl6pPr>
            <a:lvl7pPr marL="2764155" indent="0">
              <a:buNone/>
              <a:defRPr sz="900"/>
            </a:lvl7pPr>
            <a:lvl8pPr marL="3224530" indent="0">
              <a:buNone/>
              <a:defRPr sz="900"/>
            </a:lvl8pPr>
            <a:lvl9pPr marL="368554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E44F81-477F-41FC-95C3-76F5CFEC4CB0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D7661-A2D3-4A10-A9AF-DD8D3996E96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8788" y="207963"/>
            <a:ext cx="8270875" cy="86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135" tIns="46067" rIns="92135" bIns="46067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8788" y="1209675"/>
            <a:ext cx="8270875" cy="3421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135" tIns="46067" rIns="92135" bIns="46067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8788" y="4805363"/>
            <a:ext cx="2144712" cy="276225"/>
          </a:xfrm>
          <a:prstGeom prst="rect">
            <a:avLst/>
          </a:prstGeom>
        </p:spPr>
        <p:txBody>
          <a:bodyPr vert="horz" lIns="92135" tIns="46067" rIns="92135" bIns="46067" rtlCol="0" anchor="ctr"/>
          <a:lstStyle>
            <a:lvl1pPr algn="l" defTabSz="921385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45A3B0D-F4AA-42ED-B6BA-88AB9576DB8C}" type="datetimeFigureOut">
              <a:rPr lang="zh-CN" altLang="en-US"/>
              <a:t>2021/8/15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40075" y="4805363"/>
            <a:ext cx="2908300" cy="276225"/>
          </a:xfrm>
          <a:prstGeom prst="rect">
            <a:avLst/>
          </a:prstGeom>
        </p:spPr>
        <p:txBody>
          <a:bodyPr vert="horz" lIns="92135" tIns="46067" rIns="92135" bIns="46067" rtlCol="0" anchor="ctr"/>
          <a:lstStyle>
            <a:lvl1pPr algn="ctr" defTabSz="921385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84950" y="4805363"/>
            <a:ext cx="2144713" cy="276225"/>
          </a:xfrm>
          <a:prstGeom prst="rect">
            <a:avLst/>
          </a:prstGeom>
        </p:spPr>
        <p:txBody>
          <a:bodyPr vert="horz" lIns="92135" tIns="46067" rIns="92135" bIns="46067" rtlCol="0" anchor="ctr"/>
          <a:lstStyle>
            <a:lvl1pPr algn="r" defTabSz="921385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1EF755-5520-4773-8BD8-CCB95CFCE009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2075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defTabSz="92075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4805" indent="-344805" algn="l" defTabSz="92075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8030" indent="-287655" algn="l" defTabSz="92075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255" indent="-230505" algn="l" defTabSz="92075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11630" indent="-230505" algn="l" defTabSz="92075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2005" indent="-230505" algn="l" defTabSz="92075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3650" indent="-230505" algn="l" defTabSz="9213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94660" indent="-230505" algn="l" defTabSz="9213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55035" indent="-230505" algn="l" defTabSz="9213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16045" indent="-230505" algn="l" defTabSz="9213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21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algn="l" defTabSz="921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1385" algn="l" defTabSz="921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1760" algn="l" defTabSz="921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2770" algn="l" defTabSz="921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3145" algn="l" defTabSz="921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64155" algn="l" defTabSz="921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24530" algn="l" defTabSz="921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85540" algn="l" defTabSz="921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A6B2"/>
            </a:gs>
            <a:gs pos="100000">
              <a:srgbClr val="0A3A4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3228975" y="2191703"/>
            <a:ext cx="417512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213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solidFill>
                  <a:srgbClr val="B1DE64"/>
                </a:solidFill>
                <a:latin typeface="+mj-lt"/>
                <a:ea typeface="+mn-ea"/>
              </a:rPr>
              <a:t>深报</a:t>
            </a:r>
            <a:r>
              <a:rPr lang="en-US" altLang="zh-CN" sz="3600" dirty="0">
                <a:solidFill>
                  <a:srgbClr val="B1DE64"/>
                </a:solidFill>
                <a:latin typeface="+mj-lt"/>
                <a:ea typeface="+mn-ea"/>
              </a:rPr>
              <a:t>APP</a:t>
            </a:r>
            <a:r>
              <a:rPr lang="zh-CN" altLang="en-US" sz="3600" dirty="0">
                <a:solidFill>
                  <a:srgbClr val="B1DE64"/>
                </a:solidFill>
                <a:latin typeface="+mj-lt"/>
                <a:ea typeface="+mn-ea"/>
              </a:rPr>
              <a:t>开发规划</a:t>
            </a:r>
          </a:p>
        </p:txBody>
      </p:sp>
      <p:grpSp>
        <p:nvGrpSpPr>
          <p:cNvPr id="13318" name="组合 97"/>
          <p:cNvGrpSpPr/>
          <p:nvPr/>
        </p:nvGrpSpPr>
        <p:grpSpPr bwMode="auto">
          <a:xfrm>
            <a:off x="4067175" y="1112838"/>
            <a:ext cx="581025" cy="585787"/>
            <a:chOff x="4067175" y="1112044"/>
            <a:chExt cx="581024" cy="585789"/>
          </a:xfrm>
        </p:grpSpPr>
        <p:sp>
          <p:nvSpPr>
            <p:cNvPr id="82" name="椭圆 81"/>
            <p:cNvSpPr/>
            <p:nvPr/>
          </p:nvSpPr>
          <p:spPr>
            <a:xfrm>
              <a:off x="4067175" y="1112044"/>
              <a:ext cx="581024" cy="585789"/>
            </a:xfrm>
            <a:prstGeom prst="ellipse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流程图: 联系 3"/>
            <p:cNvSpPr/>
            <p:nvPr/>
          </p:nvSpPr>
          <p:spPr>
            <a:xfrm>
              <a:off x="4229100" y="1273970"/>
              <a:ext cx="247650" cy="252413"/>
            </a:xfrm>
            <a:custGeom>
              <a:avLst/>
              <a:gdLst/>
              <a:ahLst/>
              <a:cxnLst/>
              <a:rect l="l" t="t" r="r" b="b"/>
              <a:pathLst>
                <a:path w="846723" h="866776">
                  <a:moveTo>
                    <a:pt x="433388" y="0"/>
                  </a:moveTo>
                  <a:cubicBezTo>
                    <a:pt x="552771" y="0"/>
                    <a:pt x="660878" y="48270"/>
                    <a:pt x="736476" y="128943"/>
                  </a:cubicBezTo>
                  <a:lnTo>
                    <a:pt x="842889" y="49490"/>
                  </a:lnTo>
                  <a:lnTo>
                    <a:pt x="846723" y="440025"/>
                  </a:lnTo>
                  <a:lnTo>
                    <a:pt x="473372" y="325390"/>
                  </a:lnTo>
                  <a:lnTo>
                    <a:pt x="581670" y="244529"/>
                  </a:lnTo>
                  <a:cubicBezTo>
                    <a:pt x="540054" y="210471"/>
                    <a:pt x="486672" y="190500"/>
                    <a:pt x="428625" y="190500"/>
                  </a:cubicBezTo>
                  <a:cubicBezTo>
                    <a:pt x="291852" y="190500"/>
                    <a:pt x="180975" y="301377"/>
                    <a:pt x="180975" y="438150"/>
                  </a:cubicBezTo>
                  <a:cubicBezTo>
                    <a:pt x="180975" y="574923"/>
                    <a:pt x="291852" y="685800"/>
                    <a:pt x="428625" y="685800"/>
                  </a:cubicBezTo>
                  <a:cubicBezTo>
                    <a:pt x="526359" y="685800"/>
                    <a:pt x="610870" y="629185"/>
                    <a:pt x="650301" y="546546"/>
                  </a:cubicBezTo>
                  <a:lnTo>
                    <a:pt x="804187" y="654647"/>
                  </a:lnTo>
                  <a:cubicBezTo>
                    <a:pt x="729936" y="782046"/>
                    <a:pt x="591557" y="866776"/>
                    <a:pt x="433388" y="866776"/>
                  </a:cubicBezTo>
                  <a:cubicBezTo>
                    <a:pt x="194034" y="866776"/>
                    <a:pt x="0" y="672742"/>
                    <a:pt x="0" y="433388"/>
                  </a:cubicBezTo>
                  <a:cubicBezTo>
                    <a:pt x="0" y="194034"/>
                    <a:pt x="194034" y="0"/>
                    <a:pt x="433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4" name="流程图: 联系 83"/>
          <p:cNvSpPr/>
          <p:nvPr/>
        </p:nvSpPr>
        <p:spPr>
          <a:xfrm>
            <a:off x="4924425" y="1354138"/>
            <a:ext cx="225425" cy="227012"/>
          </a:xfrm>
          <a:prstGeom prst="flowChartConnector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3320" name="组合 84"/>
          <p:cNvGrpSpPr/>
          <p:nvPr/>
        </p:nvGrpSpPr>
        <p:grpSpPr bwMode="auto">
          <a:xfrm>
            <a:off x="4772025" y="227013"/>
            <a:ext cx="941388" cy="941387"/>
            <a:chOff x="3394074" y="637932"/>
            <a:chExt cx="3155775" cy="3155775"/>
          </a:xfrm>
        </p:grpSpPr>
        <p:sp>
          <p:nvSpPr>
            <p:cNvPr id="86" name="流程图: 联系 85"/>
            <p:cNvSpPr/>
            <p:nvPr/>
          </p:nvSpPr>
          <p:spPr>
            <a:xfrm>
              <a:off x="3394074" y="637932"/>
              <a:ext cx="3155775" cy="3155775"/>
            </a:xfrm>
            <a:prstGeom prst="flowChartConnector">
              <a:avLst/>
            </a:prstGeom>
            <a:solidFill>
              <a:srgbClr val="1966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4217194" y="1647826"/>
              <a:ext cx="1473993" cy="1147762"/>
              <a:chOff x="4217194" y="1647826"/>
              <a:chExt cx="1473993" cy="1147762"/>
            </a:xfrm>
            <a:solidFill>
              <a:srgbClr val="FFFFFF"/>
            </a:solidFill>
          </p:grpSpPr>
          <p:sp>
            <p:nvSpPr>
              <p:cNvPr id="88" name="流程图: 联系 87"/>
              <p:cNvSpPr/>
              <p:nvPr/>
            </p:nvSpPr>
            <p:spPr>
              <a:xfrm>
                <a:off x="4271961" y="1647827"/>
                <a:ext cx="404812" cy="404812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8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9" name="圆角矩形 12"/>
              <p:cNvSpPr/>
              <p:nvPr/>
            </p:nvSpPr>
            <p:spPr>
              <a:xfrm>
                <a:off x="4217194" y="2078831"/>
                <a:ext cx="802480" cy="716757"/>
              </a:xfrm>
              <a:custGeom>
                <a:avLst/>
                <a:gdLst/>
                <a:ahLst/>
                <a:cxnLst/>
                <a:rect l="l" t="t" r="r" b="b"/>
                <a:pathLst>
                  <a:path w="802480" h="716757">
                    <a:moveTo>
                      <a:pt x="84933" y="0"/>
                    </a:moveTo>
                    <a:lnTo>
                      <a:pt x="424653" y="0"/>
                    </a:lnTo>
                    <a:cubicBezTo>
                      <a:pt x="471560" y="0"/>
                      <a:pt x="509586" y="38026"/>
                      <a:pt x="509586" y="84933"/>
                    </a:cubicBezTo>
                    <a:lnTo>
                      <a:pt x="509586" y="93792"/>
                    </a:lnTo>
                    <a:lnTo>
                      <a:pt x="705329" y="461963"/>
                    </a:lnTo>
                    <a:lnTo>
                      <a:pt x="776286" y="461963"/>
                    </a:lnTo>
                    <a:cubicBezTo>
                      <a:pt x="790753" y="461963"/>
                      <a:pt x="802480" y="473690"/>
                      <a:pt x="802480" y="488157"/>
                    </a:cubicBezTo>
                    <a:lnTo>
                      <a:pt x="802480" y="621507"/>
                    </a:lnTo>
                    <a:cubicBezTo>
                      <a:pt x="802480" y="635974"/>
                      <a:pt x="790753" y="647701"/>
                      <a:pt x="776286" y="647701"/>
                    </a:cubicBezTo>
                    <a:lnTo>
                      <a:pt x="671511" y="647701"/>
                    </a:lnTo>
                    <a:lnTo>
                      <a:pt x="662905" y="644136"/>
                    </a:lnTo>
                    <a:lnTo>
                      <a:pt x="660340" y="645500"/>
                    </a:lnTo>
                    <a:lnTo>
                      <a:pt x="658686" y="642389"/>
                    </a:lnTo>
                    <a:cubicBezTo>
                      <a:pt x="650310" y="639220"/>
                      <a:pt x="645317" y="630947"/>
                      <a:pt x="645317" y="621507"/>
                    </a:cubicBezTo>
                    <a:lnTo>
                      <a:pt x="645317" y="617244"/>
                    </a:lnTo>
                    <a:lnTo>
                      <a:pt x="509586" y="361948"/>
                    </a:lnTo>
                    <a:lnTo>
                      <a:pt x="509586" y="476250"/>
                    </a:lnTo>
                    <a:lnTo>
                      <a:pt x="509586" y="631824"/>
                    </a:lnTo>
                    <a:lnTo>
                      <a:pt x="509586" y="716757"/>
                    </a:lnTo>
                    <a:lnTo>
                      <a:pt x="424653" y="716757"/>
                    </a:lnTo>
                    <a:lnTo>
                      <a:pt x="84933" y="716757"/>
                    </a:lnTo>
                    <a:lnTo>
                      <a:pt x="0" y="716757"/>
                    </a:lnTo>
                    <a:lnTo>
                      <a:pt x="0" y="631824"/>
                    </a:lnTo>
                    <a:lnTo>
                      <a:pt x="0" y="476250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8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0" name="流程图: 联系 89"/>
              <p:cNvSpPr/>
              <p:nvPr/>
            </p:nvSpPr>
            <p:spPr>
              <a:xfrm flipH="1">
                <a:off x="5233986" y="1647826"/>
                <a:ext cx="404812" cy="404812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8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" name="圆角矩形 12"/>
              <p:cNvSpPr/>
              <p:nvPr/>
            </p:nvSpPr>
            <p:spPr>
              <a:xfrm flipH="1">
                <a:off x="4888707" y="2078830"/>
                <a:ext cx="802480" cy="716757"/>
              </a:xfrm>
              <a:custGeom>
                <a:avLst/>
                <a:gdLst/>
                <a:ahLst/>
                <a:cxnLst/>
                <a:rect l="l" t="t" r="r" b="b"/>
                <a:pathLst>
                  <a:path w="802480" h="716757">
                    <a:moveTo>
                      <a:pt x="84933" y="0"/>
                    </a:moveTo>
                    <a:lnTo>
                      <a:pt x="424653" y="0"/>
                    </a:lnTo>
                    <a:cubicBezTo>
                      <a:pt x="471560" y="0"/>
                      <a:pt x="509586" y="38026"/>
                      <a:pt x="509586" y="84933"/>
                    </a:cubicBezTo>
                    <a:lnTo>
                      <a:pt x="509586" y="93792"/>
                    </a:lnTo>
                    <a:lnTo>
                      <a:pt x="705329" y="461963"/>
                    </a:lnTo>
                    <a:lnTo>
                      <a:pt x="776286" y="461963"/>
                    </a:lnTo>
                    <a:cubicBezTo>
                      <a:pt x="790753" y="461963"/>
                      <a:pt x="802480" y="473690"/>
                      <a:pt x="802480" y="488157"/>
                    </a:cubicBezTo>
                    <a:lnTo>
                      <a:pt x="802480" y="621507"/>
                    </a:lnTo>
                    <a:cubicBezTo>
                      <a:pt x="802480" y="635974"/>
                      <a:pt x="790753" y="647701"/>
                      <a:pt x="776286" y="647701"/>
                    </a:cubicBezTo>
                    <a:lnTo>
                      <a:pt x="671511" y="647701"/>
                    </a:lnTo>
                    <a:lnTo>
                      <a:pt x="662905" y="644136"/>
                    </a:lnTo>
                    <a:lnTo>
                      <a:pt x="660340" y="645500"/>
                    </a:lnTo>
                    <a:lnTo>
                      <a:pt x="658686" y="642389"/>
                    </a:lnTo>
                    <a:cubicBezTo>
                      <a:pt x="650310" y="639220"/>
                      <a:pt x="645317" y="630947"/>
                      <a:pt x="645317" y="621507"/>
                    </a:cubicBezTo>
                    <a:lnTo>
                      <a:pt x="645317" y="617244"/>
                    </a:lnTo>
                    <a:lnTo>
                      <a:pt x="509586" y="361948"/>
                    </a:lnTo>
                    <a:lnTo>
                      <a:pt x="509586" y="476250"/>
                    </a:lnTo>
                    <a:lnTo>
                      <a:pt x="509586" y="631824"/>
                    </a:lnTo>
                    <a:lnTo>
                      <a:pt x="509586" y="716757"/>
                    </a:lnTo>
                    <a:lnTo>
                      <a:pt x="424653" y="716757"/>
                    </a:lnTo>
                    <a:lnTo>
                      <a:pt x="84933" y="716757"/>
                    </a:lnTo>
                    <a:lnTo>
                      <a:pt x="0" y="716757"/>
                    </a:lnTo>
                    <a:lnTo>
                      <a:pt x="0" y="631824"/>
                    </a:lnTo>
                    <a:lnTo>
                      <a:pt x="0" y="476250"/>
                    </a:lnTo>
                    <a:lnTo>
                      <a:pt x="0" y="84933"/>
                    </a:lnTo>
                    <a:cubicBezTo>
                      <a:pt x="0" y="38026"/>
                      <a:pt x="38026" y="0"/>
                      <a:pt x="849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8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3321" name="组合 91"/>
          <p:cNvGrpSpPr/>
          <p:nvPr/>
        </p:nvGrpSpPr>
        <p:grpSpPr bwMode="auto">
          <a:xfrm>
            <a:off x="5319713" y="1309688"/>
            <a:ext cx="466725" cy="830262"/>
            <a:chOff x="5320313" y="1309698"/>
            <a:chExt cx="466125" cy="830997"/>
          </a:xfrm>
        </p:grpSpPr>
        <p:sp>
          <p:nvSpPr>
            <p:cNvPr id="93" name="流程图: 联系 92"/>
            <p:cNvSpPr/>
            <p:nvPr/>
          </p:nvSpPr>
          <p:spPr>
            <a:xfrm>
              <a:off x="5358364" y="1411388"/>
              <a:ext cx="394779" cy="395637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33A6B2"/>
                </a:solidFill>
              </a:endParaRPr>
            </a:p>
          </p:txBody>
        </p:sp>
        <p:sp>
          <p:nvSpPr>
            <p:cNvPr id="13332" name="TextBox 93"/>
            <p:cNvSpPr txBox="1">
              <a:spLocks noChangeArrowheads="1"/>
            </p:cNvSpPr>
            <p:nvPr/>
          </p:nvSpPr>
          <p:spPr bwMode="auto">
            <a:xfrm>
              <a:off x="5320313" y="1309698"/>
              <a:ext cx="466125" cy="8309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4800" b="1">
                  <a:solidFill>
                    <a:srgbClr val="33A6B2"/>
                  </a:solidFill>
                  <a:ea typeface="微软雅黑" panose="020B0503020204020204" pitchFamily="34" charset="-122"/>
                </a:rPr>
                <a:t>“</a:t>
              </a:r>
              <a:endParaRPr lang="zh-CN" altLang="en-US" sz="4800" b="1">
                <a:solidFill>
                  <a:srgbClr val="33A6B2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22" name="组合 103"/>
          <p:cNvGrpSpPr/>
          <p:nvPr/>
        </p:nvGrpSpPr>
        <p:grpSpPr bwMode="auto">
          <a:xfrm>
            <a:off x="3249613" y="3090863"/>
            <a:ext cx="1285875" cy="1285875"/>
            <a:chOff x="3250406" y="3090864"/>
            <a:chExt cx="1285874" cy="1285874"/>
          </a:xfrm>
        </p:grpSpPr>
        <p:sp>
          <p:nvSpPr>
            <p:cNvPr id="101" name="矩形 100"/>
            <p:cNvSpPr/>
            <p:nvPr/>
          </p:nvSpPr>
          <p:spPr>
            <a:xfrm>
              <a:off x="3498056" y="3367089"/>
              <a:ext cx="754061" cy="6635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流程图: 联系 5"/>
            <p:cNvSpPr/>
            <p:nvPr/>
          </p:nvSpPr>
          <p:spPr>
            <a:xfrm>
              <a:off x="3250406" y="3090864"/>
              <a:ext cx="1285874" cy="1285874"/>
            </a:xfrm>
            <a:custGeom>
              <a:avLst/>
              <a:gdLst/>
              <a:ahLst/>
              <a:cxnLst/>
              <a:rect l="l" t="t" r="r" b="b"/>
              <a:pathLst>
                <a:path w="1285874" h="1285874">
                  <a:moveTo>
                    <a:pt x="371475" y="647698"/>
                  </a:moveTo>
                  <a:lnTo>
                    <a:pt x="371475" y="869153"/>
                  </a:lnTo>
                  <a:lnTo>
                    <a:pt x="523875" y="869153"/>
                  </a:lnTo>
                  <a:lnTo>
                    <a:pt x="523875" y="647698"/>
                  </a:lnTo>
                  <a:close/>
                  <a:moveTo>
                    <a:pt x="762000" y="590548"/>
                  </a:moveTo>
                  <a:lnTo>
                    <a:pt x="762000" y="869153"/>
                  </a:lnTo>
                  <a:lnTo>
                    <a:pt x="914400" y="869153"/>
                  </a:lnTo>
                  <a:lnTo>
                    <a:pt x="914400" y="590548"/>
                  </a:lnTo>
                  <a:close/>
                  <a:moveTo>
                    <a:pt x="566737" y="514348"/>
                  </a:moveTo>
                  <a:lnTo>
                    <a:pt x="566737" y="869153"/>
                  </a:lnTo>
                  <a:lnTo>
                    <a:pt x="719137" y="869153"/>
                  </a:lnTo>
                  <a:lnTo>
                    <a:pt x="719137" y="514348"/>
                  </a:lnTo>
                  <a:close/>
                  <a:moveTo>
                    <a:pt x="442913" y="476247"/>
                  </a:moveTo>
                  <a:lnTo>
                    <a:pt x="424925" y="534459"/>
                  </a:lnTo>
                  <a:lnTo>
                    <a:pt x="366713" y="534458"/>
                  </a:lnTo>
                  <a:lnTo>
                    <a:pt x="413808" y="570435"/>
                  </a:lnTo>
                  <a:lnTo>
                    <a:pt x="395819" y="628647"/>
                  </a:lnTo>
                  <a:lnTo>
                    <a:pt x="442913" y="592669"/>
                  </a:lnTo>
                  <a:lnTo>
                    <a:pt x="490007" y="628647"/>
                  </a:lnTo>
                  <a:lnTo>
                    <a:pt x="472018" y="570435"/>
                  </a:lnTo>
                  <a:lnTo>
                    <a:pt x="519113" y="534458"/>
                  </a:lnTo>
                  <a:lnTo>
                    <a:pt x="460901" y="534459"/>
                  </a:lnTo>
                  <a:close/>
                  <a:moveTo>
                    <a:pt x="838200" y="419095"/>
                  </a:moveTo>
                  <a:lnTo>
                    <a:pt x="820212" y="477307"/>
                  </a:lnTo>
                  <a:lnTo>
                    <a:pt x="762000" y="477306"/>
                  </a:lnTo>
                  <a:lnTo>
                    <a:pt x="809095" y="513283"/>
                  </a:lnTo>
                  <a:lnTo>
                    <a:pt x="791106" y="571495"/>
                  </a:lnTo>
                  <a:lnTo>
                    <a:pt x="838200" y="535517"/>
                  </a:lnTo>
                  <a:lnTo>
                    <a:pt x="885294" y="571495"/>
                  </a:lnTo>
                  <a:lnTo>
                    <a:pt x="867305" y="513283"/>
                  </a:lnTo>
                  <a:lnTo>
                    <a:pt x="914400" y="477306"/>
                  </a:lnTo>
                  <a:lnTo>
                    <a:pt x="856188" y="477307"/>
                  </a:lnTo>
                  <a:close/>
                  <a:moveTo>
                    <a:pt x="642937" y="338133"/>
                  </a:moveTo>
                  <a:lnTo>
                    <a:pt x="624949" y="396345"/>
                  </a:lnTo>
                  <a:lnTo>
                    <a:pt x="566737" y="396344"/>
                  </a:lnTo>
                  <a:lnTo>
                    <a:pt x="613832" y="432321"/>
                  </a:lnTo>
                  <a:lnTo>
                    <a:pt x="595843" y="490533"/>
                  </a:lnTo>
                  <a:lnTo>
                    <a:pt x="642937" y="454555"/>
                  </a:lnTo>
                  <a:lnTo>
                    <a:pt x="690031" y="490533"/>
                  </a:lnTo>
                  <a:lnTo>
                    <a:pt x="672042" y="432321"/>
                  </a:lnTo>
                  <a:lnTo>
                    <a:pt x="719137" y="396344"/>
                  </a:lnTo>
                  <a:lnTo>
                    <a:pt x="660925" y="396345"/>
                  </a:lnTo>
                  <a:close/>
                  <a:moveTo>
                    <a:pt x="642937" y="0"/>
                  </a:moveTo>
                  <a:cubicBezTo>
                    <a:pt x="998021" y="0"/>
                    <a:pt x="1285874" y="287853"/>
                    <a:pt x="1285874" y="642937"/>
                  </a:cubicBezTo>
                  <a:cubicBezTo>
                    <a:pt x="1285874" y="998021"/>
                    <a:pt x="998021" y="1285874"/>
                    <a:pt x="642937" y="1285874"/>
                  </a:cubicBezTo>
                  <a:cubicBezTo>
                    <a:pt x="287853" y="1285874"/>
                    <a:pt x="0" y="998021"/>
                    <a:pt x="0" y="642937"/>
                  </a:cubicBezTo>
                  <a:cubicBezTo>
                    <a:pt x="0" y="287853"/>
                    <a:pt x="287853" y="0"/>
                    <a:pt x="642937" y="0"/>
                  </a:cubicBezTo>
                  <a:close/>
                </a:path>
              </a:pathLst>
            </a:custGeom>
            <a:solidFill>
              <a:srgbClr val="B1D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23" name="组合 102"/>
          <p:cNvGrpSpPr/>
          <p:nvPr/>
        </p:nvGrpSpPr>
        <p:grpSpPr bwMode="auto">
          <a:xfrm>
            <a:off x="2144713" y="3155950"/>
            <a:ext cx="754062" cy="752475"/>
            <a:chOff x="2144963" y="3155282"/>
            <a:chExt cx="753812" cy="753812"/>
          </a:xfrm>
        </p:grpSpPr>
        <p:sp>
          <p:nvSpPr>
            <p:cNvPr id="99" name="矩形 98"/>
            <p:cNvSpPr/>
            <p:nvPr/>
          </p:nvSpPr>
          <p:spPr>
            <a:xfrm>
              <a:off x="2297312" y="3333398"/>
              <a:ext cx="404678" cy="3641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6" name="流程图: 联系 2"/>
            <p:cNvSpPr/>
            <p:nvPr/>
          </p:nvSpPr>
          <p:spPr>
            <a:xfrm>
              <a:off x="2144963" y="3155282"/>
              <a:ext cx="753812" cy="753812"/>
            </a:xfrm>
            <a:custGeom>
              <a:avLst/>
              <a:gdLst/>
              <a:ahLst/>
              <a:cxnLst/>
              <a:rect l="l" t="t" r="r" b="b"/>
              <a:pathLst>
                <a:path w="2542032" h="2542032">
                  <a:moveTo>
                    <a:pt x="958595" y="1611439"/>
                  </a:moveTo>
                  <a:lnTo>
                    <a:pt x="958595" y="1675732"/>
                  </a:lnTo>
                  <a:lnTo>
                    <a:pt x="1584864" y="1675732"/>
                  </a:lnTo>
                  <a:lnTo>
                    <a:pt x="1584864" y="1611439"/>
                  </a:lnTo>
                  <a:close/>
                  <a:moveTo>
                    <a:pt x="1271015" y="863726"/>
                  </a:moveTo>
                  <a:cubicBezTo>
                    <a:pt x="1227616" y="863726"/>
                    <a:pt x="1192434" y="898908"/>
                    <a:pt x="1192434" y="942307"/>
                  </a:cubicBezTo>
                  <a:cubicBezTo>
                    <a:pt x="1192434" y="974334"/>
                    <a:pt x="1211595" y="1001887"/>
                    <a:pt x="1239189" y="1013877"/>
                  </a:cubicBezTo>
                  <a:lnTo>
                    <a:pt x="1152462" y="1281174"/>
                  </a:lnTo>
                  <a:lnTo>
                    <a:pt x="1023436" y="1281985"/>
                  </a:lnTo>
                  <a:lnTo>
                    <a:pt x="873358" y="1111767"/>
                  </a:lnTo>
                  <a:cubicBezTo>
                    <a:pt x="901141" y="1099796"/>
                    <a:pt x="920495" y="1072128"/>
                    <a:pt x="920495" y="1039939"/>
                  </a:cubicBezTo>
                  <a:cubicBezTo>
                    <a:pt x="920495" y="996540"/>
                    <a:pt x="885313" y="961358"/>
                    <a:pt x="841914" y="961358"/>
                  </a:cubicBezTo>
                  <a:cubicBezTo>
                    <a:pt x="798515" y="961358"/>
                    <a:pt x="763333" y="996540"/>
                    <a:pt x="763333" y="1039939"/>
                  </a:cubicBezTo>
                  <a:cubicBezTo>
                    <a:pt x="763333" y="1083338"/>
                    <a:pt x="798515" y="1118520"/>
                    <a:pt x="841914" y="1118520"/>
                  </a:cubicBezTo>
                  <a:cubicBezTo>
                    <a:pt x="843849" y="1118520"/>
                    <a:pt x="845767" y="1118450"/>
                    <a:pt x="847599" y="1117372"/>
                  </a:cubicBezTo>
                  <a:lnTo>
                    <a:pt x="904328" y="1356134"/>
                  </a:lnTo>
                  <a:lnTo>
                    <a:pt x="944307" y="1554289"/>
                  </a:lnTo>
                  <a:lnTo>
                    <a:pt x="1585341" y="1551908"/>
                  </a:lnTo>
                  <a:lnTo>
                    <a:pt x="1647252" y="1278064"/>
                  </a:lnTo>
                  <a:lnTo>
                    <a:pt x="1646212" y="1278071"/>
                  </a:lnTo>
                  <a:lnTo>
                    <a:pt x="1684504" y="1116907"/>
                  </a:lnTo>
                  <a:lnTo>
                    <a:pt x="1692496" y="1118520"/>
                  </a:lnTo>
                  <a:cubicBezTo>
                    <a:pt x="1735895" y="1118520"/>
                    <a:pt x="1771077" y="1083338"/>
                    <a:pt x="1771077" y="1039939"/>
                  </a:cubicBezTo>
                  <a:cubicBezTo>
                    <a:pt x="1771077" y="996540"/>
                    <a:pt x="1735895" y="961358"/>
                    <a:pt x="1692496" y="961358"/>
                  </a:cubicBezTo>
                  <a:cubicBezTo>
                    <a:pt x="1649097" y="961358"/>
                    <a:pt x="1613915" y="996540"/>
                    <a:pt x="1613915" y="1039939"/>
                  </a:cubicBezTo>
                  <a:cubicBezTo>
                    <a:pt x="1613915" y="1072405"/>
                    <a:pt x="1633603" y="1100272"/>
                    <a:pt x="1661710" y="1112210"/>
                  </a:cubicBezTo>
                  <a:lnTo>
                    <a:pt x="1514746" y="1278897"/>
                  </a:lnTo>
                  <a:lnTo>
                    <a:pt x="1391870" y="1279669"/>
                  </a:lnTo>
                  <a:lnTo>
                    <a:pt x="1304064" y="1013053"/>
                  </a:lnTo>
                  <a:cubicBezTo>
                    <a:pt x="1331052" y="1000992"/>
                    <a:pt x="1349596" y="973815"/>
                    <a:pt x="1349596" y="942307"/>
                  </a:cubicBezTo>
                  <a:cubicBezTo>
                    <a:pt x="1349596" y="898908"/>
                    <a:pt x="1314414" y="863726"/>
                    <a:pt x="1271015" y="863726"/>
                  </a:cubicBezTo>
                  <a:close/>
                  <a:moveTo>
                    <a:pt x="1271016" y="0"/>
                  </a:moveTo>
                  <a:cubicBezTo>
                    <a:pt x="1972979" y="0"/>
                    <a:pt x="2542032" y="569053"/>
                    <a:pt x="2542032" y="1271016"/>
                  </a:cubicBezTo>
                  <a:cubicBezTo>
                    <a:pt x="2542032" y="1972979"/>
                    <a:pt x="1972979" y="2542032"/>
                    <a:pt x="1271016" y="2542032"/>
                  </a:cubicBezTo>
                  <a:cubicBezTo>
                    <a:pt x="569053" y="2542032"/>
                    <a:pt x="0" y="1972979"/>
                    <a:pt x="0" y="1271016"/>
                  </a:cubicBezTo>
                  <a:cubicBezTo>
                    <a:pt x="0" y="569053"/>
                    <a:pt x="569053" y="0"/>
                    <a:pt x="1271016" y="0"/>
                  </a:cubicBezTo>
                  <a:close/>
                </a:path>
              </a:pathLst>
            </a:custGeom>
            <a:solidFill>
              <a:srgbClr val="33A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24" name="组合 104"/>
          <p:cNvGrpSpPr/>
          <p:nvPr/>
        </p:nvGrpSpPr>
        <p:grpSpPr bwMode="auto">
          <a:xfrm>
            <a:off x="6026150" y="227013"/>
            <a:ext cx="1743075" cy="1743075"/>
            <a:chOff x="6026239" y="214539"/>
            <a:chExt cx="1742986" cy="1742986"/>
          </a:xfrm>
        </p:grpSpPr>
        <p:sp>
          <p:nvSpPr>
            <p:cNvPr id="102" name="矩形 101"/>
            <p:cNvSpPr/>
            <p:nvPr/>
          </p:nvSpPr>
          <p:spPr>
            <a:xfrm>
              <a:off x="6435793" y="579645"/>
              <a:ext cx="852444" cy="9889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7" name="流程图: 联系 10"/>
            <p:cNvSpPr/>
            <p:nvPr/>
          </p:nvSpPr>
          <p:spPr>
            <a:xfrm>
              <a:off x="6026239" y="214539"/>
              <a:ext cx="1742986" cy="1742986"/>
            </a:xfrm>
            <a:custGeom>
              <a:avLst/>
              <a:gdLst/>
              <a:ahLst/>
              <a:cxnLst/>
              <a:rect l="l" t="t" r="r" b="b"/>
              <a:pathLst>
                <a:path w="5962650" h="5962650">
                  <a:moveTo>
                    <a:pt x="2425174" y="2542964"/>
                  </a:moveTo>
                  <a:cubicBezTo>
                    <a:pt x="2377867" y="2542964"/>
                    <a:pt x="2339517" y="2581314"/>
                    <a:pt x="2339518" y="2628621"/>
                  </a:cubicBezTo>
                  <a:cubicBezTo>
                    <a:pt x="2339518" y="2675928"/>
                    <a:pt x="2377868" y="2714278"/>
                    <a:pt x="2425175" y="2714277"/>
                  </a:cubicBezTo>
                  <a:cubicBezTo>
                    <a:pt x="2472483" y="2714278"/>
                    <a:pt x="2510833" y="2675928"/>
                    <a:pt x="2510832" y="2628621"/>
                  </a:cubicBezTo>
                  <a:cubicBezTo>
                    <a:pt x="2510831" y="2581313"/>
                    <a:pt x="2472482" y="2542964"/>
                    <a:pt x="2425174" y="2542964"/>
                  </a:cubicBezTo>
                  <a:close/>
                  <a:moveTo>
                    <a:pt x="2404726" y="2380617"/>
                  </a:moveTo>
                  <a:lnTo>
                    <a:pt x="2459011" y="2381675"/>
                  </a:lnTo>
                  <a:lnTo>
                    <a:pt x="2475179" y="2457011"/>
                  </a:lnTo>
                  <a:cubicBezTo>
                    <a:pt x="2505072" y="2465548"/>
                    <a:pt x="2532151" y="2481892"/>
                    <a:pt x="2553633" y="2504364"/>
                  </a:cubicBezTo>
                  <a:lnTo>
                    <a:pt x="2627825" y="2483569"/>
                  </a:lnTo>
                  <a:lnTo>
                    <a:pt x="2654052" y="2531107"/>
                  </a:lnTo>
                  <a:lnTo>
                    <a:pt x="2596893" y="2582778"/>
                  </a:lnTo>
                  <a:cubicBezTo>
                    <a:pt x="2604445" y="2612932"/>
                    <a:pt x="2603829" y="2644556"/>
                    <a:pt x="2595108" y="2674394"/>
                  </a:cubicBezTo>
                  <a:lnTo>
                    <a:pt x="2650211" y="2728250"/>
                  </a:lnTo>
                  <a:lnTo>
                    <a:pt x="2622155" y="2774731"/>
                  </a:lnTo>
                  <a:lnTo>
                    <a:pt x="2548827" y="2751063"/>
                  </a:lnTo>
                  <a:cubicBezTo>
                    <a:pt x="2526488" y="2772682"/>
                    <a:pt x="2498793" y="2787959"/>
                    <a:pt x="2468590" y="2795326"/>
                  </a:cubicBezTo>
                  <a:lnTo>
                    <a:pt x="2449502" y="2869976"/>
                  </a:lnTo>
                  <a:lnTo>
                    <a:pt x="2395217" y="2868918"/>
                  </a:lnTo>
                  <a:lnTo>
                    <a:pt x="2379050" y="2793582"/>
                  </a:lnTo>
                  <a:cubicBezTo>
                    <a:pt x="2349157" y="2785046"/>
                    <a:pt x="2322078" y="2768700"/>
                    <a:pt x="2300596" y="2746229"/>
                  </a:cubicBezTo>
                  <a:lnTo>
                    <a:pt x="2226404" y="2767024"/>
                  </a:lnTo>
                  <a:lnTo>
                    <a:pt x="2200177" y="2719486"/>
                  </a:lnTo>
                  <a:lnTo>
                    <a:pt x="2257336" y="2667815"/>
                  </a:lnTo>
                  <a:cubicBezTo>
                    <a:pt x="2249782" y="2637660"/>
                    <a:pt x="2250399" y="2606038"/>
                    <a:pt x="2259119" y="2576200"/>
                  </a:cubicBezTo>
                  <a:lnTo>
                    <a:pt x="2204017" y="2522342"/>
                  </a:lnTo>
                  <a:lnTo>
                    <a:pt x="2232074" y="2475862"/>
                  </a:lnTo>
                  <a:lnTo>
                    <a:pt x="2305400" y="2499530"/>
                  </a:lnTo>
                  <a:cubicBezTo>
                    <a:pt x="2327739" y="2477912"/>
                    <a:pt x="2355436" y="2462633"/>
                    <a:pt x="2385637" y="2455267"/>
                  </a:cubicBezTo>
                  <a:close/>
                  <a:moveTo>
                    <a:pt x="3115311" y="2206623"/>
                  </a:moveTo>
                  <a:cubicBezTo>
                    <a:pt x="3018867" y="2206624"/>
                    <a:pt x="2940685" y="2284805"/>
                    <a:pt x="2940686" y="2381248"/>
                  </a:cubicBezTo>
                  <a:cubicBezTo>
                    <a:pt x="2940685" y="2477691"/>
                    <a:pt x="3018867" y="2555873"/>
                    <a:pt x="3115310" y="2555873"/>
                  </a:cubicBezTo>
                  <a:cubicBezTo>
                    <a:pt x="3211754" y="2555874"/>
                    <a:pt x="3289936" y="2477691"/>
                    <a:pt x="3289935" y="2381248"/>
                  </a:cubicBezTo>
                  <a:cubicBezTo>
                    <a:pt x="3289936" y="2284805"/>
                    <a:pt x="3211754" y="2206624"/>
                    <a:pt x="3115311" y="2206623"/>
                  </a:cubicBezTo>
                  <a:close/>
                  <a:moveTo>
                    <a:pt x="3073623" y="1875656"/>
                  </a:moveTo>
                  <a:lnTo>
                    <a:pt x="3184291" y="1877811"/>
                  </a:lnTo>
                  <a:lnTo>
                    <a:pt x="3217252" y="2031395"/>
                  </a:lnTo>
                  <a:cubicBezTo>
                    <a:pt x="3278192" y="2048798"/>
                    <a:pt x="3333397" y="2082120"/>
                    <a:pt x="3377190" y="2127932"/>
                  </a:cubicBezTo>
                  <a:lnTo>
                    <a:pt x="3528442" y="2085539"/>
                  </a:lnTo>
                  <a:lnTo>
                    <a:pt x="3581909" y="2182452"/>
                  </a:lnTo>
                  <a:lnTo>
                    <a:pt x="3465383" y="2287791"/>
                  </a:lnTo>
                  <a:cubicBezTo>
                    <a:pt x="3480780" y="2349265"/>
                    <a:pt x="3479524" y="2413733"/>
                    <a:pt x="3461746" y="2474564"/>
                  </a:cubicBezTo>
                  <a:lnTo>
                    <a:pt x="3574081" y="2584359"/>
                  </a:lnTo>
                  <a:lnTo>
                    <a:pt x="3516883" y="2679117"/>
                  </a:lnTo>
                  <a:lnTo>
                    <a:pt x="3367395" y="2630866"/>
                  </a:lnTo>
                  <a:cubicBezTo>
                    <a:pt x="3321853" y="2674939"/>
                    <a:pt x="3265392" y="2706086"/>
                    <a:pt x="3203820" y="2721104"/>
                  </a:cubicBezTo>
                  <a:lnTo>
                    <a:pt x="3164906" y="2873288"/>
                  </a:lnTo>
                  <a:lnTo>
                    <a:pt x="3054236" y="2871132"/>
                  </a:lnTo>
                  <a:lnTo>
                    <a:pt x="3021276" y="2717549"/>
                  </a:lnTo>
                  <a:cubicBezTo>
                    <a:pt x="2960335" y="2700145"/>
                    <a:pt x="2905131" y="2666823"/>
                    <a:pt x="2861339" y="2621011"/>
                  </a:cubicBezTo>
                  <a:lnTo>
                    <a:pt x="2710087" y="2663405"/>
                  </a:lnTo>
                  <a:lnTo>
                    <a:pt x="2656620" y="2566491"/>
                  </a:lnTo>
                  <a:lnTo>
                    <a:pt x="2773145" y="2461153"/>
                  </a:lnTo>
                  <a:cubicBezTo>
                    <a:pt x="2757748" y="2399678"/>
                    <a:pt x="2759004" y="2335211"/>
                    <a:pt x="2776782" y="2274381"/>
                  </a:cubicBezTo>
                  <a:lnTo>
                    <a:pt x="2664447" y="2164585"/>
                  </a:lnTo>
                  <a:lnTo>
                    <a:pt x="2721646" y="2069827"/>
                  </a:lnTo>
                  <a:lnTo>
                    <a:pt x="2871133" y="2118077"/>
                  </a:lnTo>
                  <a:cubicBezTo>
                    <a:pt x="2916675" y="2074005"/>
                    <a:pt x="2973136" y="2042858"/>
                    <a:pt x="3034708" y="2027840"/>
                  </a:cubicBezTo>
                  <a:close/>
                  <a:moveTo>
                    <a:pt x="2888272" y="1627335"/>
                  </a:moveTo>
                  <a:cubicBezTo>
                    <a:pt x="2882765" y="1627646"/>
                    <a:pt x="2877363" y="1628026"/>
                    <a:pt x="2872173" y="1629612"/>
                  </a:cubicBezTo>
                  <a:cubicBezTo>
                    <a:pt x="2296419" y="1637776"/>
                    <a:pt x="1832609" y="2077827"/>
                    <a:pt x="1832609" y="2619374"/>
                  </a:cubicBezTo>
                  <a:cubicBezTo>
                    <a:pt x="1832609" y="2782559"/>
                    <a:pt x="1874723" y="2936528"/>
                    <a:pt x="1950083" y="3071844"/>
                  </a:cubicBezTo>
                  <a:lnTo>
                    <a:pt x="1950083" y="3098992"/>
                  </a:lnTo>
                  <a:cubicBezTo>
                    <a:pt x="1969454" y="3118941"/>
                    <a:pt x="1988510" y="3139751"/>
                    <a:pt x="2006072" y="3162274"/>
                  </a:cubicBezTo>
                  <a:cubicBezTo>
                    <a:pt x="2030326" y="3197836"/>
                    <a:pt x="2057373" y="3231512"/>
                    <a:pt x="2087086" y="3262938"/>
                  </a:cubicBezTo>
                  <a:cubicBezTo>
                    <a:pt x="2275764" y="3513518"/>
                    <a:pt x="2412774" y="3827374"/>
                    <a:pt x="2437450" y="4046538"/>
                  </a:cubicBezTo>
                  <a:lnTo>
                    <a:pt x="2432683" y="4140942"/>
                  </a:lnTo>
                  <a:lnTo>
                    <a:pt x="2432683" y="4327524"/>
                  </a:lnTo>
                  <a:lnTo>
                    <a:pt x="3594733" y="4327524"/>
                  </a:lnTo>
                  <a:lnTo>
                    <a:pt x="3594733" y="3950160"/>
                  </a:lnTo>
                  <a:cubicBezTo>
                    <a:pt x="3595816" y="3949727"/>
                    <a:pt x="3596899" y="3949291"/>
                    <a:pt x="3597910" y="3948675"/>
                  </a:cubicBezTo>
                  <a:lnTo>
                    <a:pt x="3597910" y="3920067"/>
                  </a:lnTo>
                  <a:cubicBezTo>
                    <a:pt x="3597910" y="3896102"/>
                    <a:pt x="3617338" y="3876674"/>
                    <a:pt x="3641303" y="3876674"/>
                  </a:cubicBezTo>
                  <a:lnTo>
                    <a:pt x="3960917" y="3876674"/>
                  </a:lnTo>
                  <a:lnTo>
                    <a:pt x="3965695" y="3878653"/>
                  </a:lnTo>
                  <a:cubicBezTo>
                    <a:pt x="4003649" y="3848139"/>
                    <a:pt x="4040184" y="3818647"/>
                    <a:pt x="4039235" y="3816349"/>
                  </a:cubicBezTo>
                  <a:lnTo>
                    <a:pt x="4019075" y="3720812"/>
                  </a:lnTo>
                  <a:cubicBezTo>
                    <a:pt x="4008898" y="3696874"/>
                    <a:pt x="4020054" y="3669220"/>
                    <a:pt x="4043992" y="3659043"/>
                  </a:cubicBezTo>
                  <a:lnTo>
                    <a:pt x="4089774" y="3603991"/>
                  </a:lnTo>
                  <a:cubicBezTo>
                    <a:pt x="4089687" y="3577183"/>
                    <a:pt x="4078168" y="3553203"/>
                    <a:pt x="4059465" y="3537588"/>
                  </a:cubicBezTo>
                  <a:lnTo>
                    <a:pt x="4063114" y="3531868"/>
                  </a:lnTo>
                  <a:cubicBezTo>
                    <a:pt x="4053832" y="3516303"/>
                    <a:pt x="4043764" y="3501361"/>
                    <a:pt x="4034667" y="3486419"/>
                  </a:cubicBezTo>
                  <a:lnTo>
                    <a:pt x="4099193" y="3446588"/>
                  </a:lnTo>
                  <a:lnTo>
                    <a:pt x="4101967" y="3440030"/>
                  </a:lnTo>
                  <a:lnTo>
                    <a:pt x="4048512" y="3241239"/>
                  </a:lnTo>
                  <a:lnTo>
                    <a:pt x="4146148" y="3198615"/>
                  </a:lnTo>
                  <a:lnTo>
                    <a:pt x="4150359" y="3146424"/>
                  </a:lnTo>
                  <a:cubicBezTo>
                    <a:pt x="4150359" y="3129821"/>
                    <a:pt x="4150170" y="3113282"/>
                    <a:pt x="4148737" y="3096835"/>
                  </a:cubicBezTo>
                  <a:lnTo>
                    <a:pt x="4002502" y="2725878"/>
                  </a:lnTo>
                  <a:lnTo>
                    <a:pt x="4057698" y="2603163"/>
                  </a:lnTo>
                  <a:lnTo>
                    <a:pt x="3896135" y="2193326"/>
                  </a:lnTo>
                  <a:lnTo>
                    <a:pt x="3957482" y="2128582"/>
                  </a:lnTo>
                  <a:lnTo>
                    <a:pt x="3864275" y="2030076"/>
                  </a:lnTo>
                  <a:lnTo>
                    <a:pt x="3865716" y="2028354"/>
                  </a:lnTo>
                  <a:lnTo>
                    <a:pt x="3739392" y="1882698"/>
                  </a:lnTo>
                  <a:lnTo>
                    <a:pt x="3760040" y="1842459"/>
                  </a:lnTo>
                  <a:cubicBezTo>
                    <a:pt x="3692769" y="1800916"/>
                    <a:pt x="3605553" y="1764040"/>
                    <a:pt x="3521396" y="1734805"/>
                  </a:cubicBezTo>
                  <a:cubicBezTo>
                    <a:pt x="3398436" y="1665427"/>
                    <a:pt x="3203669" y="1627750"/>
                    <a:pt x="3002312" y="1628954"/>
                  </a:cubicBezTo>
                  <a:close/>
                  <a:moveTo>
                    <a:pt x="2981325" y="0"/>
                  </a:moveTo>
                  <a:cubicBezTo>
                    <a:pt x="4627865" y="0"/>
                    <a:pt x="5962650" y="1334785"/>
                    <a:pt x="5962650" y="2981325"/>
                  </a:cubicBezTo>
                  <a:cubicBezTo>
                    <a:pt x="5962650" y="4627865"/>
                    <a:pt x="4627865" y="5962650"/>
                    <a:pt x="2981325" y="5962650"/>
                  </a:cubicBezTo>
                  <a:cubicBezTo>
                    <a:pt x="1334785" y="5962650"/>
                    <a:pt x="0" y="4627865"/>
                    <a:pt x="0" y="2981325"/>
                  </a:cubicBezTo>
                  <a:cubicBezTo>
                    <a:pt x="0" y="1334785"/>
                    <a:pt x="1334785" y="0"/>
                    <a:pt x="2981325" y="0"/>
                  </a:cubicBezTo>
                  <a:close/>
                </a:path>
              </a:pathLst>
            </a:custGeom>
            <a:solidFill>
              <a:srgbClr val="7BB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3326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18" y="2138284"/>
            <a:ext cx="1444625" cy="73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图片 1"/>
          <p:cNvPicPr>
            <a:picLocks noChangeAspect="1"/>
          </p:cNvPicPr>
          <p:nvPr/>
        </p:nvPicPr>
        <p:blipFill>
          <a:blip r:embed="rId2"/>
          <a:srcRect t="16415"/>
          <a:stretch>
            <a:fillRect/>
          </a:stretch>
        </p:blipFill>
        <p:spPr bwMode="auto">
          <a:xfrm>
            <a:off x="3000375" y="0"/>
            <a:ext cx="6188075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0"/>
            <a:ext cx="3005138" cy="5184775"/>
          </a:xfrm>
          <a:prstGeom prst="rect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60488" y="3436938"/>
            <a:ext cx="3683000" cy="1752600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629025"/>
            <a:ext cx="4953000" cy="574675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086" name="TextBox 6"/>
          <p:cNvSpPr txBox="1">
            <a:spLocks noChangeArrowheads="1"/>
          </p:cNvSpPr>
          <p:nvPr/>
        </p:nvSpPr>
        <p:spPr bwMode="auto">
          <a:xfrm>
            <a:off x="2198688" y="3579813"/>
            <a:ext cx="2671762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  <a:ea typeface="微软雅黑" panose="020B0503020204020204" pitchFamily="34" charset="-122"/>
              </a:rPr>
              <a:t>方案及费用</a:t>
            </a:r>
          </a:p>
        </p:txBody>
      </p:sp>
      <p:sp>
        <p:nvSpPr>
          <p:cNvPr id="8" name="椭圆 7"/>
          <p:cNvSpPr/>
          <p:nvPr/>
        </p:nvSpPr>
        <p:spPr>
          <a:xfrm>
            <a:off x="1741488" y="3729038"/>
            <a:ext cx="403225" cy="404812"/>
          </a:xfrm>
          <a:prstGeom prst="ellipse">
            <a:avLst/>
          </a:prstGeom>
          <a:solidFill>
            <a:srgbClr val="F7F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流程图: 联系 2"/>
          <p:cNvSpPr/>
          <p:nvPr/>
        </p:nvSpPr>
        <p:spPr>
          <a:xfrm>
            <a:off x="1681163" y="3662363"/>
            <a:ext cx="520700" cy="520700"/>
          </a:xfrm>
          <a:custGeom>
            <a:avLst/>
            <a:gdLst/>
            <a:ahLst/>
            <a:cxnLst/>
            <a:rect l="l" t="t" r="r" b="b"/>
            <a:pathLst>
              <a:path w="2542032" h="2542032">
                <a:moveTo>
                  <a:pt x="958595" y="1611439"/>
                </a:moveTo>
                <a:lnTo>
                  <a:pt x="958595" y="1675732"/>
                </a:lnTo>
                <a:lnTo>
                  <a:pt x="1584864" y="1675732"/>
                </a:lnTo>
                <a:lnTo>
                  <a:pt x="1584864" y="1611439"/>
                </a:lnTo>
                <a:close/>
                <a:moveTo>
                  <a:pt x="1271015" y="863726"/>
                </a:moveTo>
                <a:cubicBezTo>
                  <a:pt x="1227616" y="863726"/>
                  <a:pt x="1192434" y="898908"/>
                  <a:pt x="1192434" y="942307"/>
                </a:cubicBezTo>
                <a:cubicBezTo>
                  <a:pt x="1192434" y="974334"/>
                  <a:pt x="1211595" y="1001887"/>
                  <a:pt x="1239189" y="1013877"/>
                </a:cubicBezTo>
                <a:lnTo>
                  <a:pt x="1152462" y="1281174"/>
                </a:lnTo>
                <a:lnTo>
                  <a:pt x="1023436" y="1281985"/>
                </a:lnTo>
                <a:lnTo>
                  <a:pt x="873358" y="1111767"/>
                </a:lnTo>
                <a:cubicBezTo>
                  <a:pt x="901141" y="1099796"/>
                  <a:pt x="920495" y="1072128"/>
                  <a:pt x="920495" y="1039939"/>
                </a:cubicBezTo>
                <a:cubicBezTo>
                  <a:pt x="920495" y="996540"/>
                  <a:pt x="885313" y="961358"/>
                  <a:pt x="841914" y="961358"/>
                </a:cubicBezTo>
                <a:cubicBezTo>
                  <a:pt x="798515" y="961358"/>
                  <a:pt x="763333" y="996540"/>
                  <a:pt x="763333" y="1039939"/>
                </a:cubicBezTo>
                <a:cubicBezTo>
                  <a:pt x="763333" y="1083338"/>
                  <a:pt x="798515" y="1118520"/>
                  <a:pt x="841914" y="1118520"/>
                </a:cubicBezTo>
                <a:cubicBezTo>
                  <a:pt x="843849" y="1118520"/>
                  <a:pt x="845767" y="1118450"/>
                  <a:pt x="847599" y="1117372"/>
                </a:cubicBezTo>
                <a:lnTo>
                  <a:pt x="904328" y="1356134"/>
                </a:lnTo>
                <a:lnTo>
                  <a:pt x="944307" y="1554289"/>
                </a:lnTo>
                <a:lnTo>
                  <a:pt x="1585341" y="1551908"/>
                </a:lnTo>
                <a:lnTo>
                  <a:pt x="1647252" y="1278064"/>
                </a:lnTo>
                <a:lnTo>
                  <a:pt x="1646212" y="1278071"/>
                </a:lnTo>
                <a:lnTo>
                  <a:pt x="1684504" y="1116907"/>
                </a:lnTo>
                <a:lnTo>
                  <a:pt x="1692496" y="1118520"/>
                </a:lnTo>
                <a:cubicBezTo>
                  <a:pt x="1735895" y="1118520"/>
                  <a:pt x="1771077" y="1083338"/>
                  <a:pt x="1771077" y="1039939"/>
                </a:cubicBezTo>
                <a:cubicBezTo>
                  <a:pt x="1771077" y="996540"/>
                  <a:pt x="1735895" y="961358"/>
                  <a:pt x="1692496" y="961358"/>
                </a:cubicBezTo>
                <a:cubicBezTo>
                  <a:pt x="1649097" y="961358"/>
                  <a:pt x="1613915" y="996540"/>
                  <a:pt x="1613915" y="1039939"/>
                </a:cubicBezTo>
                <a:cubicBezTo>
                  <a:pt x="1613915" y="1072405"/>
                  <a:pt x="1633603" y="1100272"/>
                  <a:pt x="1661710" y="1112210"/>
                </a:cubicBezTo>
                <a:lnTo>
                  <a:pt x="1514746" y="1278897"/>
                </a:lnTo>
                <a:lnTo>
                  <a:pt x="1391870" y="1279669"/>
                </a:lnTo>
                <a:lnTo>
                  <a:pt x="1304064" y="1013053"/>
                </a:lnTo>
                <a:cubicBezTo>
                  <a:pt x="1331052" y="1000992"/>
                  <a:pt x="1349596" y="973815"/>
                  <a:pt x="1349596" y="942307"/>
                </a:cubicBezTo>
                <a:cubicBezTo>
                  <a:pt x="1349596" y="898908"/>
                  <a:pt x="1314414" y="863726"/>
                  <a:pt x="1271015" y="863726"/>
                </a:cubicBezTo>
                <a:close/>
                <a:moveTo>
                  <a:pt x="1271016" y="0"/>
                </a:moveTo>
                <a:cubicBezTo>
                  <a:pt x="1972979" y="0"/>
                  <a:pt x="2542032" y="569053"/>
                  <a:pt x="2542032" y="1271016"/>
                </a:cubicBezTo>
                <a:cubicBezTo>
                  <a:pt x="2542032" y="1972979"/>
                  <a:pt x="1972979" y="2542032"/>
                  <a:pt x="1271016" y="2542032"/>
                </a:cubicBezTo>
                <a:cubicBezTo>
                  <a:pt x="569053" y="2542032"/>
                  <a:pt x="0" y="1972979"/>
                  <a:pt x="0" y="1271016"/>
                </a:cubicBezTo>
                <a:cubicBezTo>
                  <a:pt x="0" y="569053"/>
                  <a:pt x="569053" y="0"/>
                  <a:pt x="1271016" y="0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777" y="-20059"/>
            <a:ext cx="9189228" cy="693738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63" name="TextBox 9"/>
          <p:cNvSpPr txBox="1">
            <a:spLocks noChangeArrowheads="1"/>
          </p:cNvSpPr>
          <p:nvPr/>
        </p:nvSpPr>
        <p:spPr bwMode="auto">
          <a:xfrm>
            <a:off x="302489" y="99732"/>
            <a:ext cx="1677394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方案设计</a:t>
            </a: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 bwMode="auto">
          <a:xfrm>
            <a:off x="-2382" y="687967"/>
            <a:ext cx="9190832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组合 39"/>
          <p:cNvGrpSpPr/>
          <p:nvPr/>
        </p:nvGrpSpPr>
        <p:grpSpPr bwMode="auto">
          <a:xfrm>
            <a:off x="-2382" y="4911026"/>
            <a:ext cx="9190832" cy="287993"/>
            <a:chOff x="-2381" y="4969270"/>
            <a:chExt cx="9212810" cy="239103"/>
          </a:xfrm>
        </p:grpSpPr>
        <p:sp>
          <p:nvSpPr>
            <p:cNvPr id="16" name="矩形 15"/>
            <p:cNvSpPr/>
            <p:nvPr/>
          </p:nvSpPr>
          <p:spPr>
            <a:xfrm>
              <a:off x="-2381" y="4981971"/>
              <a:ext cx="9208048" cy="203211"/>
            </a:xfrm>
            <a:prstGeom prst="rect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-793" y="4969270"/>
              <a:ext cx="9211222" cy="0"/>
            </a:xfrm>
            <a:prstGeom prst="line">
              <a:avLst/>
            </a:prstGeom>
            <a:ln w="31750">
              <a:solidFill>
                <a:srgbClr val="A7D7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60" name="TextBox 18"/>
            <p:cNvSpPr txBox="1">
              <a:spLocks noChangeArrowheads="1"/>
            </p:cNvSpPr>
            <p:nvPr/>
          </p:nvSpPr>
          <p:spPr bwMode="auto">
            <a:xfrm>
              <a:off x="7790994" y="4977541"/>
              <a:ext cx="543382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900">
                  <a:solidFill>
                    <a:srgbClr val="FFFFFF"/>
                  </a:solidFill>
                  <a:ea typeface="微软雅黑" panose="020B0503020204020204" pitchFamily="34" charset="-122"/>
                </a:rPr>
                <a:t>2 / 43</a:t>
              </a:r>
              <a:endParaRPr lang="zh-CN" altLang="en-US" sz="90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B7F71A7-5137-4DEA-A63F-DAB693380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63" y="820259"/>
            <a:ext cx="3764486" cy="41007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9414A7-10AA-46B8-B208-6335C6759C16}"/>
              </a:ext>
            </a:extLst>
          </p:cNvPr>
          <p:cNvSpPr txBox="1"/>
          <p:nvPr/>
        </p:nvSpPr>
        <p:spPr>
          <a:xfrm>
            <a:off x="456352" y="1098778"/>
            <a:ext cx="4148177" cy="22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后台集中式部署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优点：架构简单，开发周期短，费用低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缺点：只能横向扩展，扩展费用高。只能支撑服务部署地区域的业务。无法有效支撑跨区域及用户业务应用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89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777" y="-20059"/>
            <a:ext cx="9189228" cy="693738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63" name="TextBox 9"/>
          <p:cNvSpPr txBox="1">
            <a:spLocks noChangeArrowheads="1"/>
          </p:cNvSpPr>
          <p:nvPr/>
        </p:nvSpPr>
        <p:spPr bwMode="auto">
          <a:xfrm>
            <a:off x="302489" y="99732"/>
            <a:ext cx="1677394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方案设计</a:t>
            </a: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 bwMode="auto">
          <a:xfrm>
            <a:off x="-2382" y="687967"/>
            <a:ext cx="9190832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组合 39"/>
          <p:cNvGrpSpPr/>
          <p:nvPr/>
        </p:nvGrpSpPr>
        <p:grpSpPr bwMode="auto">
          <a:xfrm>
            <a:off x="-2382" y="4911026"/>
            <a:ext cx="9190832" cy="287993"/>
            <a:chOff x="-2381" y="4969270"/>
            <a:chExt cx="9212810" cy="239103"/>
          </a:xfrm>
        </p:grpSpPr>
        <p:sp>
          <p:nvSpPr>
            <p:cNvPr id="16" name="矩形 15"/>
            <p:cNvSpPr/>
            <p:nvPr/>
          </p:nvSpPr>
          <p:spPr>
            <a:xfrm>
              <a:off x="-2381" y="4981971"/>
              <a:ext cx="9208048" cy="203211"/>
            </a:xfrm>
            <a:prstGeom prst="rect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-793" y="4969270"/>
              <a:ext cx="9211222" cy="0"/>
            </a:xfrm>
            <a:prstGeom prst="line">
              <a:avLst/>
            </a:prstGeom>
            <a:ln w="31750">
              <a:solidFill>
                <a:srgbClr val="A7D7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60" name="TextBox 18"/>
            <p:cNvSpPr txBox="1">
              <a:spLocks noChangeArrowheads="1"/>
            </p:cNvSpPr>
            <p:nvPr/>
          </p:nvSpPr>
          <p:spPr bwMode="auto">
            <a:xfrm>
              <a:off x="7790994" y="4977541"/>
              <a:ext cx="543382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900">
                  <a:solidFill>
                    <a:srgbClr val="FFFFFF"/>
                  </a:solidFill>
                  <a:ea typeface="微软雅黑" panose="020B0503020204020204" pitchFamily="34" charset="-122"/>
                </a:rPr>
                <a:t>2 / 43</a:t>
              </a:r>
              <a:endParaRPr lang="zh-CN" altLang="en-US" sz="90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39414A7-10AA-46B8-B208-6335C6759C16}"/>
              </a:ext>
            </a:extLst>
          </p:cNvPr>
          <p:cNvSpPr txBox="1"/>
          <p:nvPr/>
        </p:nvSpPr>
        <p:spPr>
          <a:xfrm>
            <a:off x="302489" y="835056"/>
            <a:ext cx="4291736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服务集中式架构，业务分布式架构。业务前置，部分内容服务前置，主要内容服务及运营管理后置部署。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优点：可支持中短期业务发展扩展。具备后端服务横向扩容，纵向业务扩展能力。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缺点：可支持支撑跨区域业务应用，但用户达到一定规模后，扩容成本高。内容服务访问较慢。技术维护要求中等，但后期维护成本高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2A3B3F-E980-42A7-9DEA-0FA93949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85" y="965255"/>
            <a:ext cx="3855717" cy="39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9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777" y="-20059"/>
            <a:ext cx="9189228" cy="693738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63" name="TextBox 9"/>
          <p:cNvSpPr txBox="1">
            <a:spLocks noChangeArrowheads="1"/>
          </p:cNvSpPr>
          <p:nvPr/>
        </p:nvSpPr>
        <p:spPr bwMode="auto">
          <a:xfrm>
            <a:off x="302489" y="99732"/>
            <a:ext cx="1677394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方案设计</a:t>
            </a: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 bwMode="auto">
          <a:xfrm>
            <a:off x="-2382" y="687967"/>
            <a:ext cx="9190832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组合 39"/>
          <p:cNvGrpSpPr/>
          <p:nvPr/>
        </p:nvGrpSpPr>
        <p:grpSpPr bwMode="auto">
          <a:xfrm>
            <a:off x="-2382" y="4911026"/>
            <a:ext cx="9190832" cy="287993"/>
            <a:chOff x="-2381" y="4969270"/>
            <a:chExt cx="9212810" cy="239103"/>
          </a:xfrm>
        </p:grpSpPr>
        <p:sp>
          <p:nvSpPr>
            <p:cNvPr id="16" name="矩形 15"/>
            <p:cNvSpPr/>
            <p:nvPr/>
          </p:nvSpPr>
          <p:spPr>
            <a:xfrm>
              <a:off x="-2381" y="4981971"/>
              <a:ext cx="9208048" cy="203211"/>
            </a:xfrm>
            <a:prstGeom prst="rect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-793" y="4969270"/>
              <a:ext cx="9211222" cy="0"/>
            </a:xfrm>
            <a:prstGeom prst="line">
              <a:avLst/>
            </a:prstGeom>
            <a:ln w="31750">
              <a:solidFill>
                <a:srgbClr val="A7D7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60" name="TextBox 18"/>
            <p:cNvSpPr txBox="1">
              <a:spLocks noChangeArrowheads="1"/>
            </p:cNvSpPr>
            <p:nvPr/>
          </p:nvSpPr>
          <p:spPr bwMode="auto">
            <a:xfrm>
              <a:off x="7790994" y="4977541"/>
              <a:ext cx="543382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900">
                  <a:solidFill>
                    <a:srgbClr val="FFFFFF"/>
                  </a:solidFill>
                  <a:ea typeface="微软雅黑" panose="020B0503020204020204" pitchFamily="34" charset="-122"/>
                </a:rPr>
                <a:t>2 / 43</a:t>
              </a:r>
              <a:endParaRPr lang="zh-CN" altLang="en-US" sz="90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39414A7-10AA-46B8-B208-6335C6759C16}"/>
              </a:ext>
            </a:extLst>
          </p:cNvPr>
          <p:cNvSpPr txBox="1"/>
          <p:nvPr/>
        </p:nvSpPr>
        <p:spPr>
          <a:xfrm>
            <a:off x="302489" y="938028"/>
            <a:ext cx="3667659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分布式架构，业务及服务横向纵向均可平滑扩容。业务及服务可弹性配置，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优点：适合全国性业务开展，可根据本地业务发展情况平滑扩容。降低业务综合成本。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缺点：开发设计复杂，去需全面考虑业务架构，一次开发费用高，维护技术要求高，综合维护成本较低。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77B7B3-1B3C-4809-8BA6-4A3AA86B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148" y="1270347"/>
            <a:ext cx="5086427" cy="346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7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5" descr="C:\Users\114\Desktop\Fotolia_48668758_Subscription_XL00.jpg"/>
          <p:cNvPicPr>
            <a:picLocks noChangeAspect="1" noChangeArrowheads="1"/>
          </p:cNvPicPr>
          <p:nvPr/>
        </p:nvPicPr>
        <p:blipFill>
          <a:blip r:embed="rId2"/>
          <a:srcRect t="5396" b="6453"/>
          <a:stretch>
            <a:fillRect/>
          </a:stretch>
        </p:blipFill>
        <p:spPr bwMode="auto">
          <a:xfrm>
            <a:off x="0" y="0"/>
            <a:ext cx="918845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3467100"/>
            <a:ext cx="9188450" cy="388938"/>
          </a:xfrm>
          <a:prstGeom prst="rect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57463" y="3138488"/>
            <a:ext cx="3871912" cy="1050925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324" name="TextBox 1"/>
          <p:cNvSpPr txBox="1">
            <a:spLocks noChangeArrowheads="1"/>
          </p:cNvSpPr>
          <p:nvPr/>
        </p:nvSpPr>
        <p:spPr bwMode="auto">
          <a:xfrm>
            <a:off x="3173413" y="3163888"/>
            <a:ext cx="2789237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>
                <a:solidFill>
                  <a:srgbClr val="F2F2F2"/>
                </a:solidFill>
                <a:ea typeface="微软雅黑" panose="020B0503020204020204" pitchFamily="34" charset="-122"/>
              </a:rPr>
              <a:t>疑问</a:t>
            </a:r>
            <a:r>
              <a:rPr lang="en-US" altLang="zh-CN" sz="3600" b="1">
                <a:solidFill>
                  <a:srgbClr val="F2F2F2"/>
                </a:solidFill>
                <a:ea typeface="微软雅黑" panose="020B0503020204020204" pitchFamily="34" charset="-122"/>
              </a:rPr>
              <a:t>?</a:t>
            </a:r>
            <a:endParaRPr lang="zh-CN" altLang="en-US" sz="3600" b="1">
              <a:solidFill>
                <a:srgbClr val="F2F2F2"/>
              </a:solidFill>
              <a:ea typeface="微软雅黑" panose="020B0503020204020204" pitchFamily="34" charset="-122"/>
            </a:endParaRPr>
          </a:p>
        </p:txBody>
      </p:sp>
      <p:sp>
        <p:nvSpPr>
          <p:cNvPr id="56325" name="TextBox 4"/>
          <p:cNvSpPr txBox="1">
            <a:spLocks noChangeArrowheads="1"/>
          </p:cNvSpPr>
          <p:nvPr/>
        </p:nvSpPr>
        <p:spPr bwMode="auto">
          <a:xfrm>
            <a:off x="3295650" y="3744913"/>
            <a:ext cx="2441575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rgbClr val="F2F2F2"/>
                </a:solidFill>
                <a:ea typeface="微软雅黑" panose="020B0503020204020204" pitchFamily="34" charset="-122"/>
              </a:rPr>
              <a:t>!</a:t>
            </a:r>
            <a:endParaRPr lang="zh-CN" altLang="en-US" sz="1600" dirty="0">
              <a:solidFill>
                <a:srgbClr val="F2F2F2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777" y="-20059"/>
            <a:ext cx="9189228" cy="693738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63" name="TextBox 9"/>
          <p:cNvSpPr txBox="1">
            <a:spLocks noChangeArrowheads="1"/>
          </p:cNvSpPr>
          <p:nvPr/>
        </p:nvSpPr>
        <p:spPr bwMode="auto">
          <a:xfrm>
            <a:off x="302489" y="99732"/>
            <a:ext cx="2589394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需确认问题</a:t>
            </a: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 bwMode="auto">
          <a:xfrm>
            <a:off x="-2382" y="687967"/>
            <a:ext cx="9190832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组合 39"/>
          <p:cNvGrpSpPr/>
          <p:nvPr/>
        </p:nvGrpSpPr>
        <p:grpSpPr bwMode="auto">
          <a:xfrm>
            <a:off x="-2382" y="4911026"/>
            <a:ext cx="9190832" cy="287993"/>
            <a:chOff x="-2381" y="4969270"/>
            <a:chExt cx="9212810" cy="239103"/>
          </a:xfrm>
        </p:grpSpPr>
        <p:sp>
          <p:nvSpPr>
            <p:cNvPr id="16" name="矩形 15"/>
            <p:cNvSpPr/>
            <p:nvPr/>
          </p:nvSpPr>
          <p:spPr>
            <a:xfrm>
              <a:off x="-2381" y="4981971"/>
              <a:ext cx="9208048" cy="203211"/>
            </a:xfrm>
            <a:prstGeom prst="rect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-793" y="4969270"/>
              <a:ext cx="9211222" cy="0"/>
            </a:xfrm>
            <a:prstGeom prst="line">
              <a:avLst/>
            </a:prstGeom>
            <a:ln w="31750">
              <a:solidFill>
                <a:srgbClr val="A7D7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60" name="TextBox 18"/>
            <p:cNvSpPr txBox="1">
              <a:spLocks noChangeArrowheads="1"/>
            </p:cNvSpPr>
            <p:nvPr/>
          </p:nvSpPr>
          <p:spPr bwMode="auto">
            <a:xfrm>
              <a:off x="7790994" y="4977541"/>
              <a:ext cx="543382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900">
                  <a:solidFill>
                    <a:srgbClr val="FFFFFF"/>
                  </a:solidFill>
                  <a:ea typeface="微软雅黑" panose="020B0503020204020204" pitchFamily="34" charset="-122"/>
                </a:rPr>
                <a:t>2 / 43</a:t>
              </a:r>
              <a:endParaRPr lang="zh-CN" altLang="en-US" sz="90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BCFCFB3-003C-4A1B-AA14-7F896BB5FA2E}"/>
              </a:ext>
            </a:extLst>
          </p:cNvPr>
          <p:cNvSpPr txBox="1"/>
          <p:nvPr/>
        </p:nvSpPr>
        <p:spPr>
          <a:xfrm>
            <a:off x="4590658" y="1487774"/>
            <a:ext cx="4008463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新开发版本是否在原发布管道发布？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原发版本布管理账号是否掌控（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Apple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stroe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开发者证书是否掌控？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分享及转发管理账号是否掌控？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短信服务器对接联通？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653BE5F-C267-46BA-A847-4F8CBAE2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18" y="1383684"/>
            <a:ext cx="3229266" cy="241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65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777" y="-20059"/>
            <a:ext cx="9189228" cy="693738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63" name="TextBox 9"/>
          <p:cNvSpPr txBox="1">
            <a:spLocks noChangeArrowheads="1"/>
          </p:cNvSpPr>
          <p:nvPr/>
        </p:nvSpPr>
        <p:spPr bwMode="auto">
          <a:xfrm>
            <a:off x="207178" y="117826"/>
            <a:ext cx="1677394" cy="4924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 bwMode="auto">
          <a:xfrm>
            <a:off x="-2382" y="687967"/>
            <a:ext cx="9190832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组合 39"/>
          <p:cNvGrpSpPr/>
          <p:nvPr/>
        </p:nvGrpSpPr>
        <p:grpSpPr bwMode="auto">
          <a:xfrm>
            <a:off x="-2382" y="4911024"/>
            <a:ext cx="9190832" cy="260060"/>
            <a:chOff x="-2381" y="4969270"/>
            <a:chExt cx="9212810" cy="215912"/>
          </a:xfrm>
        </p:grpSpPr>
        <p:sp>
          <p:nvSpPr>
            <p:cNvPr id="16" name="矩形 15"/>
            <p:cNvSpPr/>
            <p:nvPr/>
          </p:nvSpPr>
          <p:spPr>
            <a:xfrm>
              <a:off x="-2381" y="4981971"/>
              <a:ext cx="9208048" cy="203211"/>
            </a:xfrm>
            <a:prstGeom prst="rect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-793" y="4969270"/>
              <a:ext cx="9211222" cy="0"/>
            </a:xfrm>
            <a:prstGeom prst="line">
              <a:avLst/>
            </a:prstGeom>
            <a:ln w="31750">
              <a:solidFill>
                <a:srgbClr val="A7D7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4">
            <a:extLst>
              <a:ext uri="{FF2B5EF4-FFF2-40B4-BE49-F238E27FC236}">
                <a16:creationId xmlns:a16="http://schemas.microsoft.com/office/drawing/2014/main" id="{73B85858-0F55-4900-BD1F-C186845A5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396" y="2116110"/>
            <a:ext cx="1294601" cy="11855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矩形 6">
            <a:extLst>
              <a:ext uri="{FF2B5EF4-FFF2-40B4-BE49-F238E27FC236}">
                <a16:creationId xmlns:a16="http://schemas.microsoft.com/office/drawing/2014/main" id="{87761349-F2E0-42A5-8051-B0194DA0E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5421" y="2116110"/>
            <a:ext cx="1294601" cy="1185521"/>
          </a:xfrm>
          <a:prstGeom prst="rect">
            <a:avLst/>
          </a:prstGeom>
          <a:solidFill>
            <a:srgbClr val="DEDCCD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矩形 7">
            <a:extLst>
              <a:ext uri="{FF2B5EF4-FFF2-40B4-BE49-F238E27FC236}">
                <a16:creationId xmlns:a16="http://schemas.microsoft.com/office/drawing/2014/main" id="{CAE2C859-D8C2-4D45-9610-33E09BE4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260" y="2116110"/>
            <a:ext cx="1294601" cy="1185521"/>
          </a:xfrm>
          <a:prstGeom prst="rect">
            <a:avLst/>
          </a:prstGeom>
          <a:solidFill>
            <a:srgbClr val="DEDCCD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矩形 14">
            <a:extLst>
              <a:ext uri="{FF2B5EF4-FFF2-40B4-BE49-F238E27FC236}">
                <a16:creationId xmlns:a16="http://schemas.microsoft.com/office/drawing/2014/main" id="{E32111E7-44D2-4111-9B35-D1A67A16B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520" y="2116110"/>
            <a:ext cx="1294601" cy="1185521"/>
          </a:xfrm>
          <a:prstGeom prst="rect">
            <a:avLst/>
          </a:prstGeom>
          <a:solidFill>
            <a:srgbClr val="DEDCCD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矩形 19">
            <a:extLst>
              <a:ext uri="{FF2B5EF4-FFF2-40B4-BE49-F238E27FC236}">
                <a16:creationId xmlns:a16="http://schemas.microsoft.com/office/drawing/2014/main" id="{F4AEF92B-ECD9-49CA-940C-13E2F6DB1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5421" y="3301632"/>
            <a:ext cx="1294601" cy="1185521"/>
          </a:xfrm>
          <a:prstGeom prst="rect">
            <a:avLst/>
          </a:prstGeom>
          <a:solidFill>
            <a:srgbClr val="DEDCCD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矩形 20">
            <a:extLst>
              <a:ext uri="{FF2B5EF4-FFF2-40B4-BE49-F238E27FC236}">
                <a16:creationId xmlns:a16="http://schemas.microsoft.com/office/drawing/2014/main" id="{FA82B129-3EB5-45DC-8807-311920BBE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324" y="2116110"/>
            <a:ext cx="1294601" cy="1185521"/>
          </a:xfrm>
          <a:prstGeom prst="rect">
            <a:avLst/>
          </a:prstGeom>
          <a:solidFill>
            <a:srgbClr val="DEDCCD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矩形 21">
            <a:extLst>
              <a:ext uri="{FF2B5EF4-FFF2-40B4-BE49-F238E27FC236}">
                <a16:creationId xmlns:a16="http://schemas.microsoft.com/office/drawing/2014/main" id="{2050D7CE-3F81-4375-88D9-2D18C0F9E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415" y="930589"/>
            <a:ext cx="1294601" cy="1185521"/>
          </a:xfrm>
          <a:prstGeom prst="rect">
            <a:avLst/>
          </a:prstGeom>
          <a:solidFill>
            <a:srgbClr val="196674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3" name="图片 23">
            <a:extLst>
              <a:ext uri="{FF2B5EF4-FFF2-40B4-BE49-F238E27FC236}">
                <a16:creationId xmlns:a16="http://schemas.microsoft.com/office/drawing/2014/main" id="{F199495E-18F8-483A-956F-A783C50F2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739" y="2112665"/>
            <a:ext cx="1295918" cy="118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25">
            <a:extLst>
              <a:ext uri="{FF2B5EF4-FFF2-40B4-BE49-F238E27FC236}">
                <a16:creationId xmlns:a16="http://schemas.microsoft.com/office/drawing/2014/main" id="{90796EF6-ADCF-43FB-8EBA-EE0B6EAF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40"/>
          <a:stretch>
            <a:fillRect/>
          </a:stretch>
        </p:blipFill>
        <p:spPr bwMode="auto">
          <a:xfrm>
            <a:off x="5542514" y="3313894"/>
            <a:ext cx="1297173" cy="118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图片 27">
            <a:extLst>
              <a:ext uri="{FF2B5EF4-FFF2-40B4-BE49-F238E27FC236}">
                <a16:creationId xmlns:a16="http://schemas.microsoft.com/office/drawing/2014/main" id="{25862371-B611-4A83-9100-859648B50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r="7132"/>
          <a:stretch>
            <a:fillRect/>
          </a:stretch>
        </p:blipFill>
        <p:spPr bwMode="auto">
          <a:xfrm>
            <a:off x="1636756" y="2110747"/>
            <a:ext cx="1290900" cy="120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28">
            <a:extLst>
              <a:ext uri="{FF2B5EF4-FFF2-40B4-BE49-F238E27FC236}">
                <a16:creationId xmlns:a16="http://schemas.microsoft.com/office/drawing/2014/main" id="{A4E3F910-1439-4D9C-890E-2C45709D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3"/>
          <a:stretch>
            <a:fillRect/>
          </a:stretch>
        </p:blipFill>
        <p:spPr bwMode="auto">
          <a:xfrm>
            <a:off x="6857217" y="2132315"/>
            <a:ext cx="1284628" cy="118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文本框 42">
            <a:extLst>
              <a:ext uri="{FF2B5EF4-FFF2-40B4-BE49-F238E27FC236}">
                <a16:creationId xmlns:a16="http://schemas.microsoft.com/office/drawing/2014/main" id="{363CE374-B88B-428C-A7CF-D9C90B423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453" y="2865311"/>
            <a:ext cx="785329" cy="26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费用</a:t>
            </a:r>
          </a:p>
        </p:txBody>
      </p:sp>
      <p:sp>
        <p:nvSpPr>
          <p:cNvPr id="49" name="矩形 5">
            <a:extLst>
              <a:ext uri="{FF2B5EF4-FFF2-40B4-BE49-F238E27FC236}">
                <a16:creationId xmlns:a16="http://schemas.microsoft.com/office/drawing/2014/main" id="{66A7EE02-97E2-4085-B82D-C05285CF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399" y="3309486"/>
            <a:ext cx="1294601" cy="1185521"/>
          </a:xfrm>
          <a:prstGeom prst="rect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0" name="组合 35">
            <a:extLst>
              <a:ext uri="{FF2B5EF4-FFF2-40B4-BE49-F238E27FC236}">
                <a16:creationId xmlns:a16="http://schemas.microsoft.com/office/drawing/2014/main" id="{EE06617D-50BF-4841-AF32-EFAE9BAEE82D}"/>
              </a:ext>
            </a:extLst>
          </p:cNvPr>
          <p:cNvGrpSpPr>
            <a:grpSpLocks/>
          </p:cNvGrpSpPr>
          <p:nvPr/>
        </p:nvGrpSpPr>
        <p:grpSpPr bwMode="auto">
          <a:xfrm>
            <a:off x="4496434" y="3521812"/>
            <a:ext cx="767765" cy="491670"/>
            <a:chOff x="0" y="0"/>
            <a:chExt cx="1802082" cy="1259454"/>
          </a:xfrm>
        </p:grpSpPr>
        <p:sp>
          <p:nvSpPr>
            <p:cNvPr id="52" name="椭圆 31">
              <a:extLst>
                <a:ext uri="{FF2B5EF4-FFF2-40B4-BE49-F238E27FC236}">
                  <a16:creationId xmlns:a16="http://schemas.microsoft.com/office/drawing/2014/main" id="{CF6BEB4E-4FFA-4D11-8423-A526F6C92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401" y="0"/>
              <a:ext cx="417979" cy="417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" name="梯形 32">
              <a:extLst>
                <a:ext uri="{FF2B5EF4-FFF2-40B4-BE49-F238E27FC236}">
                  <a16:creationId xmlns:a16="http://schemas.microsoft.com/office/drawing/2014/main" id="{1C8440E7-65B5-4BFF-9A6E-1651C2F9AA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508122" y="480235"/>
              <a:ext cx="778683" cy="779219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" name="梯形 33">
              <a:extLst>
                <a:ext uri="{FF2B5EF4-FFF2-40B4-BE49-F238E27FC236}">
                  <a16:creationId xmlns:a16="http://schemas.microsoft.com/office/drawing/2014/main" id="{515C98DA-DB6F-4C60-A22F-14B07476E8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174291" flipV="1">
              <a:off x="1462281" y="489757"/>
              <a:ext cx="187456" cy="492145"/>
            </a:xfrm>
            <a:custGeom>
              <a:avLst/>
              <a:gdLst>
                <a:gd name="T0" fmla="*/ 107212170 w 21600"/>
                <a:gd name="T1" fmla="*/ 2147483646 h 21600"/>
                <a:gd name="T2" fmla="*/ 61264092 w 21600"/>
                <a:gd name="T3" fmla="*/ 2147483646 h 21600"/>
                <a:gd name="T4" fmla="*/ 15316023 w 21600"/>
                <a:gd name="T5" fmla="*/ 2147483646 h 21600"/>
                <a:gd name="T6" fmla="*/ 6126409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" name="梯形 34">
              <a:extLst>
                <a:ext uri="{FF2B5EF4-FFF2-40B4-BE49-F238E27FC236}">
                  <a16:creationId xmlns:a16="http://schemas.microsoft.com/office/drawing/2014/main" id="{4ADE37AA-462C-437B-A854-D18BB132E6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173802" flipH="1" flipV="1">
              <a:off x="148758" y="515018"/>
              <a:ext cx="194630" cy="492145"/>
            </a:xfrm>
            <a:custGeom>
              <a:avLst/>
              <a:gdLst>
                <a:gd name="T0" fmla="*/ 124590565 w 21600"/>
                <a:gd name="T1" fmla="*/ 2147483646 h 21600"/>
                <a:gd name="T2" fmla="*/ 71194708 w 21600"/>
                <a:gd name="T3" fmla="*/ 2147483646 h 21600"/>
                <a:gd name="T4" fmla="*/ 17798859 w 21600"/>
                <a:gd name="T5" fmla="*/ 2147483646 h 21600"/>
                <a:gd name="T6" fmla="*/ 7119470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51" name="文本框 43">
            <a:extLst>
              <a:ext uri="{FF2B5EF4-FFF2-40B4-BE49-F238E27FC236}">
                <a16:creationId xmlns:a16="http://schemas.microsoft.com/office/drawing/2014/main" id="{A2202681-01A4-42FC-89BC-2B888651F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520" y="4092941"/>
            <a:ext cx="8794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</a:t>
            </a:r>
          </a:p>
        </p:txBody>
      </p:sp>
      <p:sp>
        <p:nvSpPr>
          <p:cNvPr id="56" name="文本框 44">
            <a:extLst>
              <a:ext uri="{FF2B5EF4-FFF2-40B4-BE49-F238E27FC236}">
                <a16:creationId xmlns:a16="http://schemas.microsoft.com/office/drawing/2014/main" id="{9C3D259A-F06A-41B0-A26D-71ED096B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212" y="1720937"/>
            <a:ext cx="880672" cy="267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现状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D79DBE3-1558-4394-B3AC-0205411E8B85}"/>
              </a:ext>
            </a:extLst>
          </p:cNvPr>
          <p:cNvGrpSpPr/>
          <p:nvPr/>
        </p:nvGrpSpPr>
        <p:grpSpPr>
          <a:xfrm>
            <a:off x="5544018" y="2132502"/>
            <a:ext cx="1294601" cy="1185521"/>
            <a:chOff x="6446679" y="4104808"/>
            <a:chExt cx="1638221" cy="1638300"/>
          </a:xfrm>
          <a:solidFill>
            <a:srgbClr val="33A6B2"/>
          </a:solidFill>
        </p:grpSpPr>
        <p:sp>
          <p:nvSpPr>
            <p:cNvPr id="59" name="矩形 21">
              <a:extLst>
                <a:ext uri="{FF2B5EF4-FFF2-40B4-BE49-F238E27FC236}">
                  <a16:creationId xmlns:a16="http://schemas.microsoft.com/office/drawing/2014/main" id="{66870247-D386-48DF-A458-F8753A476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6679" y="4104808"/>
              <a:ext cx="1638221" cy="1638300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60" name="图片 36">
              <a:extLst>
                <a:ext uri="{FF2B5EF4-FFF2-40B4-BE49-F238E27FC236}">
                  <a16:creationId xmlns:a16="http://schemas.microsoft.com/office/drawing/2014/main" id="{6087870F-116B-4294-BD68-71479A3AD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3970" y="4541848"/>
              <a:ext cx="528638" cy="3889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文本框 44">
              <a:extLst>
                <a:ext uri="{FF2B5EF4-FFF2-40B4-BE49-F238E27FC236}">
                  <a16:creationId xmlns:a16="http://schemas.microsoft.com/office/drawing/2014/main" id="{0D477B35-4FF1-4BA3-9D3D-0A381F06A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5095" y="4995510"/>
              <a:ext cx="1114425" cy="369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规划</a:t>
              </a:r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6D0B0AFB-3C9E-4250-A5C8-EAB182B6A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5266" y="1149968"/>
            <a:ext cx="530699" cy="48596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CF79D49-F608-4542-9ED1-14D3F1EBD3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567" y="2267739"/>
            <a:ext cx="462079" cy="495263"/>
          </a:xfrm>
          <a:prstGeom prst="rect">
            <a:avLst/>
          </a:prstGeom>
        </p:spPr>
      </p:pic>
      <p:sp>
        <p:nvSpPr>
          <p:cNvPr id="64" name="矩形 4">
            <a:extLst>
              <a:ext uri="{FF2B5EF4-FFF2-40B4-BE49-F238E27FC236}">
                <a16:creationId xmlns:a16="http://schemas.microsoft.com/office/drawing/2014/main" id="{990D855E-D4A3-43EB-B076-76F7377F4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515" y="3359964"/>
            <a:ext cx="1294601" cy="1185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5" name="组合 37">
            <a:extLst>
              <a:ext uri="{FF2B5EF4-FFF2-40B4-BE49-F238E27FC236}">
                <a16:creationId xmlns:a16="http://schemas.microsoft.com/office/drawing/2014/main" id="{879EE2E9-D8EB-4639-88D1-442432A4474D}"/>
              </a:ext>
            </a:extLst>
          </p:cNvPr>
          <p:cNvGrpSpPr>
            <a:grpSpLocks/>
          </p:cNvGrpSpPr>
          <p:nvPr/>
        </p:nvGrpSpPr>
        <p:grpSpPr bwMode="auto">
          <a:xfrm>
            <a:off x="2095282" y="3650747"/>
            <a:ext cx="365065" cy="392876"/>
            <a:chOff x="0" y="0"/>
            <a:chExt cx="7401247" cy="9085333"/>
          </a:xfrm>
        </p:grpSpPr>
        <p:sp>
          <p:nvSpPr>
            <p:cNvPr id="66" name="Freeform 108">
              <a:extLst>
                <a:ext uri="{FF2B5EF4-FFF2-40B4-BE49-F238E27FC236}">
                  <a16:creationId xmlns:a16="http://schemas.microsoft.com/office/drawing/2014/main" id="{16AD01FD-9FFF-4134-9FD1-715D456E60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29" y="7755922"/>
              <a:ext cx="1027723" cy="1015418"/>
            </a:xfrm>
            <a:custGeom>
              <a:avLst/>
              <a:gdLst>
                <a:gd name="T0" fmla="*/ 0 w 32"/>
                <a:gd name="T1" fmla="*/ 2147483646 h 32"/>
                <a:gd name="T2" fmla="*/ 2147483646 w 32"/>
                <a:gd name="T3" fmla="*/ 2147483646 h 32"/>
                <a:gd name="T4" fmla="*/ 2147483646 w 32"/>
                <a:gd name="T5" fmla="*/ 2147483646 h 32"/>
                <a:gd name="T6" fmla="*/ 2147483646 w 32"/>
                <a:gd name="T7" fmla="*/ 0 h 32"/>
                <a:gd name="T8" fmla="*/ 0 w 32"/>
                <a:gd name="T9" fmla="*/ 0 h 32"/>
                <a:gd name="T10" fmla="*/ 0 w 32"/>
                <a:gd name="T11" fmla="*/ 2147483646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"/>
                <a:gd name="T19" fmla="*/ 0 h 32"/>
                <a:gd name="T20" fmla="*/ 32 w 32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Rectangle 110">
              <a:extLst>
                <a:ext uri="{FF2B5EF4-FFF2-40B4-BE49-F238E27FC236}">
                  <a16:creationId xmlns:a16="http://schemas.microsoft.com/office/drawing/2014/main" id="{CD647FFB-F099-4961-9C63-3E6E816EDA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" y="4840448"/>
              <a:ext cx="1027723" cy="10020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000000"/>
                </a:solidFill>
              </a:endParaRPr>
            </a:p>
          </p:txBody>
        </p:sp>
        <p:sp>
          <p:nvSpPr>
            <p:cNvPr id="68" name="Rectangle 111">
              <a:extLst>
                <a:ext uri="{FF2B5EF4-FFF2-40B4-BE49-F238E27FC236}">
                  <a16:creationId xmlns:a16="http://schemas.microsoft.com/office/drawing/2014/main" id="{8D1BC44F-D49D-407F-8392-2EBFFC70C3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29" y="6291507"/>
              <a:ext cx="1027723" cy="10154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i="1">
                <a:solidFill>
                  <a:srgbClr val="000000"/>
                </a:solidFill>
              </a:endParaRPr>
            </a:p>
          </p:txBody>
        </p:sp>
        <p:sp>
          <p:nvSpPr>
            <p:cNvPr id="69" name="Freeform 109">
              <a:extLst>
                <a:ext uri="{FF2B5EF4-FFF2-40B4-BE49-F238E27FC236}">
                  <a16:creationId xmlns:a16="http://schemas.microsoft.com/office/drawing/2014/main" id="{2FEA1AA5-A228-44D4-88B0-406A8FA66EE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 flipH="1">
              <a:off x="0" y="0"/>
              <a:ext cx="7401247" cy="9085333"/>
            </a:xfrm>
            <a:custGeom>
              <a:avLst/>
              <a:gdLst>
                <a:gd name="T0" fmla="*/ 2147483646 w 224"/>
                <a:gd name="T1" fmla="*/ 0 h 288"/>
                <a:gd name="T2" fmla="*/ 2147483646 w 224"/>
                <a:gd name="T3" fmla="*/ 0 h 288"/>
                <a:gd name="T4" fmla="*/ 0 w 224"/>
                <a:gd name="T5" fmla="*/ 2147483646 h 288"/>
                <a:gd name="T6" fmla="*/ 0 w 224"/>
                <a:gd name="T7" fmla="*/ 2147483646 h 288"/>
                <a:gd name="T8" fmla="*/ 2147483646 w 224"/>
                <a:gd name="T9" fmla="*/ 2147483646 h 288"/>
                <a:gd name="T10" fmla="*/ 2147483646 w 224"/>
                <a:gd name="T11" fmla="*/ 2147483646 h 288"/>
                <a:gd name="T12" fmla="*/ 2147483646 w 224"/>
                <a:gd name="T13" fmla="*/ 2147483646 h 288"/>
                <a:gd name="T14" fmla="*/ 2147483646 w 224"/>
                <a:gd name="T15" fmla="*/ 2147483646 h 288"/>
                <a:gd name="T16" fmla="*/ 2147483646 w 224"/>
                <a:gd name="T17" fmla="*/ 2147483646 h 288"/>
                <a:gd name="T18" fmla="*/ 2147483646 w 224"/>
                <a:gd name="T19" fmla="*/ 0 h 288"/>
                <a:gd name="T20" fmla="*/ 2147483646 w 224"/>
                <a:gd name="T21" fmla="*/ 2147483646 h 288"/>
                <a:gd name="T22" fmla="*/ 2147483646 w 224"/>
                <a:gd name="T23" fmla="*/ 2147483646 h 288"/>
                <a:gd name="T24" fmla="*/ 2147483646 w 224"/>
                <a:gd name="T25" fmla="*/ 2147483646 h 288"/>
                <a:gd name="T26" fmla="*/ 2147483646 w 224"/>
                <a:gd name="T27" fmla="*/ 2147483646 h 288"/>
                <a:gd name="T28" fmla="*/ 2147483646 w 224"/>
                <a:gd name="T29" fmla="*/ 2147483646 h 288"/>
                <a:gd name="T30" fmla="*/ 2147483646 w 224"/>
                <a:gd name="T31" fmla="*/ 2147483646 h 288"/>
                <a:gd name="T32" fmla="*/ 2147483646 w 224"/>
                <a:gd name="T33" fmla="*/ 2147483646 h 288"/>
                <a:gd name="T34" fmla="*/ 2147483646 w 224"/>
                <a:gd name="T35" fmla="*/ 2147483646 h 288"/>
                <a:gd name="T36" fmla="*/ 2147483646 w 224"/>
                <a:gd name="T37" fmla="*/ 2147483646 h 288"/>
                <a:gd name="T38" fmla="*/ 2147483646 w 224"/>
                <a:gd name="T39" fmla="*/ 2147483646 h 2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4"/>
                <a:gd name="T61" fmla="*/ 0 h 288"/>
                <a:gd name="T62" fmla="*/ 224 w 224"/>
                <a:gd name="T63" fmla="*/ 288 h 28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0" name="文本框 42">
            <a:extLst>
              <a:ext uri="{FF2B5EF4-FFF2-40B4-BE49-F238E27FC236}">
                <a16:creationId xmlns:a16="http://schemas.microsoft.com/office/drawing/2014/main" id="{E3A23F97-E800-4D8C-9D38-552A50F09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572" y="4094977"/>
            <a:ext cx="785329" cy="26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2C4336C-04A5-40CE-8B9D-552CB957B0C1}"/>
              </a:ext>
            </a:extLst>
          </p:cNvPr>
          <p:cNvSpPr txBox="1"/>
          <p:nvPr/>
        </p:nvSpPr>
        <p:spPr>
          <a:xfrm>
            <a:off x="2101017" y="3654530"/>
            <a:ext cx="25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?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0" y="-11113"/>
            <a:ext cx="9209088" cy="693738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1525" name="TextBox 11"/>
          <p:cNvSpPr txBox="1">
            <a:spLocks noChangeArrowheads="1"/>
          </p:cNvSpPr>
          <p:nvPr/>
        </p:nvSpPr>
        <p:spPr bwMode="auto">
          <a:xfrm>
            <a:off x="308861" y="89162"/>
            <a:ext cx="3206560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项目现状</a:t>
            </a: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-1588" y="696868"/>
            <a:ext cx="9210676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19" name="组合 4"/>
          <p:cNvGrpSpPr/>
          <p:nvPr/>
        </p:nvGrpSpPr>
        <p:grpSpPr bwMode="auto">
          <a:xfrm>
            <a:off x="-1588" y="4968866"/>
            <a:ext cx="9212263" cy="215899"/>
            <a:chOff x="-2381" y="4968676"/>
            <a:chExt cx="9212810" cy="215885"/>
          </a:xfrm>
        </p:grpSpPr>
        <p:sp>
          <p:nvSpPr>
            <p:cNvPr id="6" name="矩形 5"/>
            <p:cNvSpPr/>
            <p:nvPr/>
          </p:nvSpPr>
          <p:spPr>
            <a:xfrm>
              <a:off x="-2381" y="4981375"/>
              <a:ext cx="9208048" cy="203186"/>
            </a:xfrm>
            <a:prstGeom prst="rect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-793" y="4968676"/>
              <a:ext cx="9211222" cy="0"/>
            </a:xfrm>
            <a:prstGeom prst="line">
              <a:avLst/>
            </a:prstGeom>
            <a:ln w="31750">
              <a:solidFill>
                <a:srgbClr val="A7D7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五角星 18"/>
          <p:cNvSpPr/>
          <p:nvPr/>
        </p:nvSpPr>
        <p:spPr>
          <a:xfrm rot="2134838">
            <a:off x="1073150" y="1527493"/>
            <a:ext cx="2146300" cy="2179637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9" name="TextBox 21"/>
          <p:cNvSpPr txBox="1">
            <a:spLocks noChangeArrowheads="1"/>
          </p:cNvSpPr>
          <p:nvPr/>
        </p:nvSpPr>
        <p:spPr bwMode="auto">
          <a:xfrm>
            <a:off x="1333848" y="2691864"/>
            <a:ext cx="1749063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ea typeface="微软雅黑" panose="020B0503020204020204" pitchFamily="34" charset="-122"/>
              </a:rPr>
              <a:t>基础业务</a:t>
            </a:r>
          </a:p>
        </p:txBody>
      </p:sp>
      <p:sp>
        <p:nvSpPr>
          <p:cNvPr id="24" name="五角星 18"/>
          <p:cNvSpPr/>
          <p:nvPr/>
        </p:nvSpPr>
        <p:spPr>
          <a:xfrm rot="2134838">
            <a:off x="3517900" y="1521143"/>
            <a:ext cx="2146300" cy="2179637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1511" name="TextBox 24"/>
          <p:cNvSpPr txBox="1">
            <a:spLocks noChangeArrowheads="1"/>
          </p:cNvSpPr>
          <p:nvPr/>
        </p:nvSpPr>
        <p:spPr bwMode="auto">
          <a:xfrm>
            <a:off x="3939836" y="2691864"/>
            <a:ext cx="1448752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FFFF"/>
                </a:solidFill>
                <a:ea typeface="微软雅黑" panose="020B0503020204020204" pitchFamily="34" charset="-122"/>
              </a:rPr>
              <a:t>IOS</a:t>
            </a:r>
            <a:r>
              <a:rPr lang="zh-CN" altLang="en-US" sz="2000" b="1" dirty="0">
                <a:solidFill>
                  <a:srgbClr val="FFFFFF"/>
                </a:solidFill>
                <a:ea typeface="微软雅黑" panose="020B0503020204020204" pitchFamily="34" charset="-122"/>
              </a:rPr>
              <a:t>与安卓</a:t>
            </a:r>
            <a:endParaRPr lang="en-US" altLang="zh-CN" sz="20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五角星 18"/>
          <p:cNvSpPr/>
          <p:nvPr/>
        </p:nvSpPr>
        <p:spPr>
          <a:xfrm rot="2134838">
            <a:off x="5962650" y="1521143"/>
            <a:ext cx="2146300" cy="2179637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13" name="TextBox 26"/>
          <p:cNvSpPr txBox="1">
            <a:spLocks noChangeArrowheads="1"/>
          </p:cNvSpPr>
          <p:nvPr/>
        </p:nvSpPr>
        <p:spPr bwMode="auto">
          <a:xfrm>
            <a:off x="6363335" y="2660975"/>
            <a:ext cx="1476027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ea typeface="微软雅黑" panose="020B0503020204020204" pitchFamily="34" charset="-122"/>
              </a:rPr>
              <a:t>公有云环境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11F717A-5035-4BD4-81A5-39CAFE12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404" y="1930517"/>
            <a:ext cx="683262" cy="6832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117F29-0E9C-4C41-97E9-ADB588A8C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927" y="1930517"/>
            <a:ext cx="694886" cy="5918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4AC0A8-9071-4B13-B9D6-4A06D7FE6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434" y="1913004"/>
            <a:ext cx="683901" cy="594963"/>
          </a:xfrm>
          <a:prstGeom prst="rect">
            <a:avLst/>
          </a:prstGeom>
        </p:spPr>
      </p:pic>
      <p:pic>
        <p:nvPicPr>
          <p:cNvPr id="37" name="图片 4">
            <a:extLst>
              <a:ext uri="{FF2B5EF4-FFF2-40B4-BE49-F238E27FC236}">
                <a16:creationId xmlns:a16="http://schemas.microsoft.com/office/drawing/2014/main" id="{5C34B5B5-3E23-4677-90B8-37FDF032B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274" y="96131"/>
            <a:ext cx="899413" cy="46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18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777" y="-20059"/>
            <a:ext cx="9189228" cy="693738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63" name="TextBox 9"/>
          <p:cNvSpPr txBox="1">
            <a:spLocks noChangeArrowheads="1"/>
          </p:cNvSpPr>
          <p:nvPr/>
        </p:nvSpPr>
        <p:spPr bwMode="auto">
          <a:xfrm>
            <a:off x="302489" y="99732"/>
            <a:ext cx="1677394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应用现状</a:t>
            </a: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 bwMode="auto">
          <a:xfrm>
            <a:off x="-2382" y="687967"/>
            <a:ext cx="9190832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组合 39"/>
          <p:cNvGrpSpPr/>
          <p:nvPr/>
        </p:nvGrpSpPr>
        <p:grpSpPr bwMode="auto">
          <a:xfrm>
            <a:off x="-2382" y="4911024"/>
            <a:ext cx="9190832" cy="260060"/>
            <a:chOff x="-2381" y="4969270"/>
            <a:chExt cx="9212810" cy="215912"/>
          </a:xfrm>
        </p:grpSpPr>
        <p:sp>
          <p:nvSpPr>
            <p:cNvPr id="16" name="矩形 15"/>
            <p:cNvSpPr/>
            <p:nvPr/>
          </p:nvSpPr>
          <p:spPr>
            <a:xfrm>
              <a:off x="-2381" y="4981971"/>
              <a:ext cx="9208048" cy="203211"/>
            </a:xfrm>
            <a:prstGeom prst="rect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-793" y="4969270"/>
              <a:ext cx="9211222" cy="0"/>
            </a:xfrm>
            <a:prstGeom prst="line">
              <a:avLst/>
            </a:prstGeom>
            <a:ln w="31750">
              <a:solidFill>
                <a:srgbClr val="A7D7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1">
            <a:extLst>
              <a:ext uri="{FF2B5EF4-FFF2-40B4-BE49-F238E27FC236}">
                <a16:creationId xmlns:a16="http://schemas.microsoft.com/office/drawing/2014/main" id="{CCF9E1D7-432D-4715-811E-A61788A7F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0" y="963141"/>
            <a:ext cx="355282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rgbClr val="33A6B2"/>
                </a:solidFill>
                <a:ea typeface="微软雅黑" panose="020B0503020204020204" pitchFamily="34" charset="-122"/>
              </a:rPr>
              <a:t>1. </a:t>
            </a:r>
            <a:r>
              <a:rPr lang="zh-CN" altLang="en-US" sz="3600" b="1" dirty="0">
                <a:solidFill>
                  <a:srgbClr val="33A6B2"/>
                </a:solidFill>
                <a:ea typeface="微软雅黑" panose="020B0503020204020204" pitchFamily="34" charset="-122"/>
              </a:rPr>
              <a:t>后台</a:t>
            </a:r>
          </a:p>
        </p:txBody>
      </p:sp>
      <p:sp>
        <p:nvSpPr>
          <p:cNvPr id="73" name="TextBox 18">
            <a:extLst>
              <a:ext uri="{FF2B5EF4-FFF2-40B4-BE49-F238E27FC236}">
                <a16:creationId xmlns:a16="http://schemas.microsoft.com/office/drawing/2014/main" id="{AAFD1BAB-1366-4213-BFA7-8DDD2CCE7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0" y="2799715"/>
            <a:ext cx="355282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rgbClr val="7BBC28"/>
                </a:solidFill>
                <a:ea typeface="微软雅黑" panose="020B0503020204020204" pitchFamily="34" charset="-122"/>
              </a:rPr>
              <a:t>2. APP</a:t>
            </a:r>
            <a:endParaRPr lang="zh-CN" altLang="en-US" sz="3600" b="1" dirty="0">
              <a:solidFill>
                <a:srgbClr val="7BBC28"/>
              </a:solidFill>
              <a:ea typeface="微软雅黑" panose="020B0503020204020204" pitchFamily="34" charset="-122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685BE9A3-DA25-47D8-B935-6554CE2EB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862" y="2802890"/>
            <a:ext cx="355282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rgbClr val="B1DE64"/>
                </a:solidFill>
                <a:ea typeface="微软雅黑" panose="020B0503020204020204" pitchFamily="34" charset="-122"/>
              </a:rPr>
              <a:t>4. </a:t>
            </a:r>
            <a:r>
              <a:rPr lang="zh-CN" altLang="en-US" sz="3600" b="1" dirty="0">
                <a:solidFill>
                  <a:srgbClr val="B1DE64"/>
                </a:solidFill>
                <a:ea typeface="微软雅黑" panose="020B0503020204020204" pitchFamily="34" charset="-122"/>
              </a:rPr>
              <a:t>运营</a:t>
            </a:r>
          </a:p>
        </p:txBody>
      </p:sp>
      <p:sp>
        <p:nvSpPr>
          <p:cNvPr id="75" name="TextBox 20">
            <a:extLst>
              <a:ext uri="{FF2B5EF4-FFF2-40B4-BE49-F238E27FC236}">
                <a16:creationId xmlns:a16="http://schemas.microsoft.com/office/drawing/2014/main" id="{E39F5189-BFDC-4B5B-91BA-C49C8B902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862" y="856220"/>
            <a:ext cx="355282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rgbClr val="196674"/>
                </a:solidFill>
                <a:ea typeface="微软雅黑" panose="020B0503020204020204" pitchFamily="34" charset="-122"/>
              </a:rPr>
              <a:t>3.</a:t>
            </a:r>
            <a:r>
              <a:rPr lang="zh-CN" altLang="en-US" sz="3600" b="1" dirty="0">
                <a:solidFill>
                  <a:srgbClr val="196674"/>
                </a:solidFill>
                <a:ea typeface="微软雅黑" panose="020B0503020204020204" pitchFamily="34" charset="-122"/>
              </a:rPr>
              <a:t>部署</a:t>
            </a:r>
          </a:p>
        </p:txBody>
      </p:sp>
      <p:sp>
        <p:nvSpPr>
          <p:cNvPr id="76" name="TextBox 17">
            <a:extLst>
              <a:ext uri="{FF2B5EF4-FFF2-40B4-BE49-F238E27FC236}">
                <a16:creationId xmlns:a16="http://schemas.microsoft.com/office/drawing/2014/main" id="{5F9F0A75-7213-4FA6-B17D-5EC412191D91}"/>
              </a:ext>
            </a:extLst>
          </p:cNvPr>
          <p:cNvSpPr txBox="1"/>
          <p:nvPr/>
        </p:nvSpPr>
        <p:spPr>
          <a:xfrm>
            <a:off x="887729" y="1569566"/>
            <a:ext cx="38449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BFBFBF"/>
                </a:solidFill>
                <a:latin typeface="+mn-lt"/>
                <a:ea typeface="+mn-ea"/>
              </a:rPr>
              <a:t>集中式架构</a:t>
            </a:r>
            <a:r>
              <a:rPr lang="en-US" altLang="zh-CN" sz="1200" dirty="0">
                <a:solidFill>
                  <a:srgbClr val="BFBFBF"/>
                </a:solidFill>
                <a:latin typeface="+mn-lt"/>
                <a:ea typeface="+mn-ea"/>
              </a:rPr>
              <a:t>,</a:t>
            </a:r>
            <a:r>
              <a:rPr lang="zh-CN" altLang="en-US" sz="1200" dirty="0">
                <a:solidFill>
                  <a:srgbClr val="BFBFBF"/>
                </a:solidFill>
                <a:latin typeface="+mn-lt"/>
                <a:ea typeface="+mn-ea"/>
              </a:rPr>
              <a:t>无法低成本支撑业务发展</a:t>
            </a:r>
            <a:endParaRPr lang="en-US" altLang="zh-CN" sz="1200" dirty="0">
              <a:solidFill>
                <a:srgbClr val="BFBFBF"/>
              </a:solidFill>
              <a:latin typeface="+mn-lt"/>
              <a:ea typeface="+mn-ea"/>
            </a:endParaRPr>
          </a:p>
          <a:p>
            <a:pPr marL="285750" indent="-2857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BFBFBF"/>
                </a:solidFill>
                <a:latin typeface="+mn-lt"/>
                <a:ea typeface="+mn-ea"/>
              </a:rPr>
              <a:t>单点部署，无备份及负载方案</a:t>
            </a:r>
            <a:endParaRPr lang="en-US" altLang="zh-CN" sz="1200" dirty="0">
              <a:solidFill>
                <a:srgbClr val="BFBFBF"/>
              </a:solidFill>
              <a:latin typeface="+mn-lt"/>
              <a:ea typeface="+mn-ea"/>
            </a:endParaRPr>
          </a:p>
          <a:p>
            <a:pPr marL="285750" indent="-2857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BFBFBF"/>
                </a:solidFill>
                <a:latin typeface="+mn-lt"/>
                <a:ea typeface="+mn-ea"/>
              </a:rPr>
              <a:t>其他项目后台复用，无效代码较多</a:t>
            </a:r>
            <a:endParaRPr lang="en-US" altLang="zh-CN" sz="1200" dirty="0">
              <a:solidFill>
                <a:srgbClr val="BFBFBF"/>
              </a:solidFill>
              <a:latin typeface="+mn-lt"/>
              <a:ea typeface="+mn-ea"/>
            </a:endParaRPr>
          </a:p>
          <a:p>
            <a:pPr marL="285750" indent="-2857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BFBFBF"/>
                </a:solidFill>
                <a:latin typeface="+mn-lt"/>
                <a:ea typeface="+mn-ea"/>
              </a:rPr>
              <a:t>短信及内容接口无权限，无法支持新需求开发</a:t>
            </a:r>
            <a:endParaRPr lang="en-US" altLang="zh-CN" sz="1200" dirty="0">
              <a:solidFill>
                <a:srgbClr val="BFBFBF"/>
              </a:solidFill>
              <a:latin typeface="+mn-lt"/>
              <a:ea typeface="+mn-ea"/>
            </a:endParaRPr>
          </a:p>
          <a:p>
            <a:pPr marL="285750" indent="-2857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BFBFBF"/>
                </a:solidFill>
                <a:latin typeface="+mn-lt"/>
                <a:ea typeface="+mn-ea"/>
              </a:rPr>
              <a:t>代码复用率</a:t>
            </a:r>
            <a:r>
              <a:rPr lang="en-US" altLang="zh-CN" sz="1200" dirty="0">
                <a:solidFill>
                  <a:srgbClr val="BFBFBF"/>
                </a:solidFill>
                <a:latin typeface="+mn-lt"/>
                <a:ea typeface="+mn-ea"/>
              </a:rPr>
              <a:t>5%</a:t>
            </a:r>
            <a:r>
              <a:rPr lang="zh-CN" altLang="en-US" sz="1200" dirty="0">
                <a:solidFill>
                  <a:srgbClr val="BFBFBF"/>
                </a:solidFill>
                <a:latin typeface="+mn-lt"/>
                <a:ea typeface="+mn-ea"/>
              </a:rPr>
              <a:t>，无法支持业务需求</a:t>
            </a:r>
          </a:p>
        </p:txBody>
      </p:sp>
      <p:sp>
        <p:nvSpPr>
          <p:cNvPr id="77" name="TextBox 19">
            <a:extLst>
              <a:ext uri="{FF2B5EF4-FFF2-40B4-BE49-F238E27FC236}">
                <a16:creationId xmlns:a16="http://schemas.microsoft.com/office/drawing/2014/main" id="{7705EF42-7197-4B03-AA83-22D6141CCE80}"/>
              </a:ext>
            </a:extLst>
          </p:cNvPr>
          <p:cNvSpPr txBox="1"/>
          <p:nvPr/>
        </p:nvSpPr>
        <p:spPr>
          <a:xfrm>
            <a:off x="887730" y="3406140"/>
            <a:ext cx="3422650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适配版本仅限华为、苹果部分机型</a:t>
            </a:r>
            <a:endParaRPr lang="en-US" altLang="zh-CN" sz="1200" spc="-10" dirty="0">
              <a:solidFill>
                <a:srgbClr val="BFBFBF"/>
              </a:solidFill>
              <a:latin typeface="+mn-lt"/>
              <a:ea typeface="+mn-ea"/>
            </a:endParaRPr>
          </a:p>
          <a:p>
            <a:pPr marL="285750" indent="-2857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开发账号无权限</a:t>
            </a:r>
            <a:r>
              <a:rPr lang="en-US" altLang="zh-CN" sz="1200" spc="-10" dirty="0">
                <a:solidFill>
                  <a:srgbClr val="BFBFBF"/>
                </a:solidFill>
                <a:latin typeface="+mn-lt"/>
                <a:ea typeface="+mn-ea"/>
              </a:rPr>
              <a:t>,</a:t>
            </a: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无法支持新需求开发</a:t>
            </a:r>
            <a:endParaRPr lang="en-US" altLang="zh-CN" sz="1200" spc="-10" dirty="0">
              <a:solidFill>
                <a:srgbClr val="BFBFBF"/>
              </a:solidFill>
              <a:latin typeface="+mn-lt"/>
              <a:ea typeface="+mn-ea"/>
            </a:endParaRPr>
          </a:p>
          <a:p>
            <a:pPr marL="285750" indent="-2857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代码框架可复用，但仅</a:t>
            </a:r>
            <a:r>
              <a:rPr lang="en-US" altLang="zh-CN" sz="1200" spc="-10" dirty="0">
                <a:solidFill>
                  <a:srgbClr val="BFBFBF"/>
                </a:solidFill>
                <a:latin typeface="+mn-lt"/>
                <a:ea typeface="+mn-ea"/>
              </a:rPr>
              <a:t>15%</a:t>
            </a: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，新需求对将对整体改造近</a:t>
            </a:r>
            <a:r>
              <a:rPr lang="en-US" altLang="zh-CN" sz="1200" spc="-10" dirty="0">
                <a:solidFill>
                  <a:srgbClr val="BFBFBF"/>
                </a:solidFill>
                <a:latin typeface="+mn-lt"/>
                <a:ea typeface="+mn-ea"/>
              </a:rPr>
              <a:t>70%</a:t>
            </a: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，</a:t>
            </a:r>
            <a:endParaRPr lang="en-US" altLang="zh-CN" sz="1200" spc="-10" dirty="0">
              <a:solidFill>
                <a:srgbClr val="BFBFBF"/>
              </a:solidFill>
              <a:latin typeface="+mn-lt"/>
              <a:ea typeface="+mn-ea"/>
            </a:endParaRPr>
          </a:p>
          <a:p>
            <a:pPr marL="285750" indent="-2857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其他项目改造而来，非本项目代码占</a:t>
            </a:r>
            <a:r>
              <a:rPr lang="en-US" altLang="zh-CN" sz="1200" spc="-10" dirty="0">
                <a:solidFill>
                  <a:srgbClr val="BFBFBF"/>
                </a:solidFill>
                <a:latin typeface="+mn-lt"/>
                <a:ea typeface="+mn-ea"/>
              </a:rPr>
              <a:t>5%</a:t>
            </a:r>
          </a:p>
          <a:p>
            <a:pPr marL="285750" indent="-2857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应用发布权限无，无法支持新版本发布</a:t>
            </a:r>
            <a:endParaRPr lang="en-US" altLang="zh-CN" sz="1200" spc="-10" dirty="0">
              <a:solidFill>
                <a:srgbClr val="BFBFBF"/>
              </a:solidFill>
              <a:latin typeface="+mn-lt"/>
              <a:ea typeface="+mn-ea"/>
            </a:endParaRPr>
          </a:p>
          <a:p>
            <a:pPr marL="285750" indent="-2857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12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78" name="TextBox 21">
            <a:extLst>
              <a:ext uri="{FF2B5EF4-FFF2-40B4-BE49-F238E27FC236}">
                <a16:creationId xmlns:a16="http://schemas.microsoft.com/office/drawing/2014/main" id="{D70E52CB-0952-444F-8953-9A4D36F7860B}"/>
              </a:ext>
            </a:extLst>
          </p:cNvPr>
          <p:cNvSpPr txBox="1"/>
          <p:nvPr/>
        </p:nvSpPr>
        <p:spPr>
          <a:xfrm>
            <a:off x="5180861" y="1418041"/>
            <a:ext cx="37103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集中式部署：仅能横向扩展，扩展成本高。无法适应全国性业务扩张。</a:t>
            </a:r>
            <a:endParaRPr lang="en-US" altLang="zh-CN" sz="1200" spc="-10" dirty="0">
              <a:solidFill>
                <a:srgbClr val="BFBFBF"/>
              </a:solidFill>
              <a:latin typeface="+mn-lt"/>
              <a:ea typeface="+mn-ea"/>
            </a:endParaRPr>
          </a:p>
          <a:p>
            <a:pPr marL="171450" indent="-1714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应用公网化：未在联通内部署，无法实现全部免流</a:t>
            </a:r>
            <a:endParaRPr lang="en-US" altLang="zh-CN" sz="1200" spc="-10" dirty="0">
              <a:solidFill>
                <a:srgbClr val="BFBFBF"/>
              </a:solidFill>
              <a:latin typeface="+mn-lt"/>
              <a:ea typeface="+mn-ea"/>
            </a:endParaRPr>
          </a:p>
          <a:p>
            <a:pPr marL="171450" indent="-1714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部署及运维权限无，无法支持版本迭代部署及系统维护支撑。</a:t>
            </a:r>
            <a:endParaRPr lang="zh-CN" altLang="en-US" sz="1200" dirty="0">
              <a:solidFill>
                <a:srgbClr val="BFBFBF"/>
              </a:solidFill>
              <a:latin typeface="+mn-lt"/>
              <a:ea typeface="+mn-ea"/>
            </a:endParaRPr>
          </a:p>
        </p:txBody>
      </p:sp>
      <p:sp>
        <p:nvSpPr>
          <p:cNvPr id="79" name="TextBox 23">
            <a:extLst>
              <a:ext uri="{FF2B5EF4-FFF2-40B4-BE49-F238E27FC236}">
                <a16:creationId xmlns:a16="http://schemas.microsoft.com/office/drawing/2014/main" id="{675948E7-B211-4AD4-B1BB-28B993F463E9}"/>
              </a:ext>
            </a:extLst>
          </p:cNvPr>
          <p:cNvSpPr txBox="1"/>
          <p:nvPr/>
        </p:nvSpPr>
        <p:spPr>
          <a:xfrm>
            <a:off x="5180862" y="3409315"/>
            <a:ext cx="3421062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各栏目固化，无法进行栏目运营管理</a:t>
            </a:r>
            <a:endParaRPr lang="en-US" altLang="zh-CN" sz="1200" spc="-10" dirty="0">
              <a:solidFill>
                <a:srgbClr val="BFBFBF"/>
              </a:solidFill>
              <a:latin typeface="+mn-lt"/>
              <a:ea typeface="+mn-ea"/>
            </a:endParaRPr>
          </a:p>
          <a:p>
            <a:pPr marL="171450" indent="-1714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spc="-10" dirty="0">
                <a:solidFill>
                  <a:srgbClr val="BFBFBF"/>
                </a:solidFill>
                <a:latin typeface="+mn-lt"/>
                <a:ea typeface="+mn-ea"/>
              </a:rPr>
              <a:t>用户数据无，无法进行业务运营管理</a:t>
            </a:r>
          </a:p>
          <a:p>
            <a:pPr marL="171450" indent="-171450" defTabSz="92138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1200" spc="-10" dirty="0">
              <a:solidFill>
                <a:srgbClr val="BFBFB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01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 descr="C:\Users\114\Desktop\xpic9599.jpg"/>
          <p:cNvPicPr>
            <a:picLocks noChangeAspect="1" noChangeArrowheads="1"/>
          </p:cNvPicPr>
          <p:nvPr/>
        </p:nvPicPr>
        <p:blipFill>
          <a:blip r:embed="rId2"/>
          <a:srcRect l="2422" r="6908"/>
          <a:stretch>
            <a:fillRect/>
          </a:stretch>
        </p:blipFill>
        <p:spPr bwMode="auto">
          <a:xfrm>
            <a:off x="0" y="0"/>
            <a:ext cx="641985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6356350" y="0"/>
            <a:ext cx="2832100" cy="5184775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86288" y="1905000"/>
            <a:ext cx="3681412" cy="1752600"/>
          </a:xfrm>
          <a:prstGeom prst="rect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35450" y="2128838"/>
            <a:ext cx="4953000" cy="574675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5" name="TextBox 7"/>
          <p:cNvSpPr txBox="1">
            <a:spLocks noChangeArrowheads="1"/>
          </p:cNvSpPr>
          <p:nvPr/>
        </p:nvSpPr>
        <p:spPr bwMode="auto">
          <a:xfrm>
            <a:off x="5424488" y="2085975"/>
            <a:ext cx="2509837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600" b="1" dirty="0">
                <a:solidFill>
                  <a:srgbClr val="FFFFFF"/>
                </a:solidFill>
                <a:ea typeface="微软雅黑" panose="020B0503020204020204" pitchFamily="34" charset="-122"/>
              </a:rPr>
              <a:t>开发规划</a:t>
            </a:r>
          </a:p>
        </p:txBody>
      </p:sp>
      <p:sp>
        <p:nvSpPr>
          <p:cNvPr id="6" name="椭圆 5"/>
          <p:cNvSpPr/>
          <p:nvPr/>
        </p:nvSpPr>
        <p:spPr>
          <a:xfrm>
            <a:off x="4884738" y="2203450"/>
            <a:ext cx="422275" cy="423863"/>
          </a:xfrm>
          <a:prstGeom prst="ellipse">
            <a:avLst/>
          </a:prstGeom>
          <a:solidFill>
            <a:srgbClr val="F7F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流程图: 联系 11"/>
          <p:cNvSpPr/>
          <p:nvPr/>
        </p:nvSpPr>
        <p:spPr>
          <a:xfrm>
            <a:off x="4840288" y="2160588"/>
            <a:ext cx="514350" cy="515937"/>
          </a:xfrm>
          <a:custGeom>
            <a:avLst/>
            <a:gdLst/>
            <a:ahLst/>
            <a:cxnLst/>
            <a:rect l="l" t="t" r="r" b="b"/>
            <a:pathLst>
              <a:path w="4754880" h="4754880">
                <a:moveTo>
                  <a:pt x="1549859" y="2553334"/>
                </a:moveTo>
                <a:cubicBezTo>
                  <a:pt x="1550396" y="2554061"/>
                  <a:pt x="1550933" y="2554786"/>
                  <a:pt x="1551666" y="2555365"/>
                </a:cubicBezTo>
                <a:lnTo>
                  <a:pt x="1550737" y="2559005"/>
                </a:lnTo>
                <a:close/>
                <a:moveTo>
                  <a:pt x="2537346" y="1135398"/>
                </a:moveTo>
                <a:lnTo>
                  <a:pt x="2180105" y="1570968"/>
                </a:lnTo>
                <a:lnTo>
                  <a:pt x="2900172" y="1569211"/>
                </a:lnTo>
                <a:lnTo>
                  <a:pt x="2869566" y="1593133"/>
                </a:lnTo>
                <a:lnTo>
                  <a:pt x="2872826" y="1593463"/>
                </a:lnTo>
                <a:lnTo>
                  <a:pt x="2817363" y="1633935"/>
                </a:lnTo>
                <a:lnTo>
                  <a:pt x="2762059" y="1677160"/>
                </a:lnTo>
                <a:lnTo>
                  <a:pt x="2758125" y="1677160"/>
                </a:lnTo>
                <a:lnTo>
                  <a:pt x="2240036" y="2055208"/>
                </a:lnTo>
                <a:lnTo>
                  <a:pt x="2596883" y="1677160"/>
                </a:lnTo>
                <a:lnTo>
                  <a:pt x="1757172" y="1677160"/>
                </a:lnTo>
                <a:lnTo>
                  <a:pt x="1923860" y="1571593"/>
                </a:lnTo>
                <a:lnTo>
                  <a:pt x="1925531" y="1571589"/>
                </a:lnTo>
                <a:close/>
                <a:moveTo>
                  <a:pt x="2347403" y="861182"/>
                </a:moveTo>
                <a:cubicBezTo>
                  <a:pt x="1896076" y="853858"/>
                  <a:pt x="1468838" y="1035117"/>
                  <a:pt x="1374843" y="1602911"/>
                </a:cubicBezTo>
                <a:cubicBezTo>
                  <a:pt x="1388339" y="1650333"/>
                  <a:pt x="1395223" y="1709700"/>
                  <a:pt x="1395223" y="1774000"/>
                </a:cubicBezTo>
                <a:cubicBezTo>
                  <a:pt x="1395223" y="1864324"/>
                  <a:pt x="1381638" y="1944914"/>
                  <a:pt x="1359818" y="1997357"/>
                </a:cubicBezTo>
                <a:lnTo>
                  <a:pt x="1369730" y="2083130"/>
                </a:lnTo>
                <a:lnTo>
                  <a:pt x="1468248" y="2153411"/>
                </a:lnTo>
                <a:lnTo>
                  <a:pt x="1407450" y="2264874"/>
                </a:lnTo>
                <a:lnTo>
                  <a:pt x="1409604" y="2273760"/>
                </a:lnTo>
                <a:lnTo>
                  <a:pt x="1236472" y="2642362"/>
                </a:lnTo>
                <a:lnTo>
                  <a:pt x="1510798" y="2723644"/>
                </a:lnTo>
                <a:cubicBezTo>
                  <a:pt x="1481390" y="2855014"/>
                  <a:pt x="1462787" y="2975279"/>
                  <a:pt x="1461898" y="3039237"/>
                </a:cubicBezTo>
                <a:cubicBezTo>
                  <a:pt x="1459252" y="3229737"/>
                  <a:pt x="1608477" y="3301704"/>
                  <a:pt x="1725423" y="3302762"/>
                </a:cubicBezTo>
                <a:cubicBezTo>
                  <a:pt x="1796190" y="3303402"/>
                  <a:pt x="1941752" y="3262390"/>
                  <a:pt x="2045320" y="3197082"/>
                </a:cubicBezTo>
                <a:lnTo>
                  <a:pt x="2076260" y="3663125"/>
                </a:lnTo>
                <a:lnTo>
                  <a:pt x="3152585" y="3663125"/>
                </a:lnTo>
                <a:lnTo>
                  <a:pt x="2969238" y="2743283"/>
                </a:lnTo>
                <a:cubicBezTo>
                  <a:pt x="3118714" y="2600460"/>
                  <a:pt x="3247778" y="2371672"/>
                  <a:pt x="3328160" y="2026407"/>
                </a:cubicBezTo>
                <a:cubicBezTo>
                  <a:pt x="3480561" y="1205663"/>
                  <a:pt x="2885459" y="869913"/>
                  <a:pt x="2347403" y="861182"/>
                </a:cubicBezTo>
                <a:close/>
                <a:moveTo>
                  <a:pt x="2377440" y="0"/>
                </a:moveTo>
                <a:cubicBezTo>
                  <a:pt x="3690464" y="0"/>
                  <a:pt x="4754880" y="1064416"/>
                  <a:pt x="4754880" y="2377440"/>
                </a:cubicBezTo>
                <a:cubicBezTo>
                  <a:pt x="4754880" y="3690464"/>
                  <a:pt x="3690464" y="4754880"/>
                  <a:pt x="2377440" y="4754880"/>
                </a:cubicBezTo>
                <a:cubicBezTo>
                  <a:pt x="1064416" y="4754880"/>
                  <a:pt x="0" y="3690464"/>
                  <a:pt x="0" y="2377440"/>
                </a:cubicBezTo>
                <a:cubicBezTo>
                  <a:pt x="0" y="1064416"/>
                  <a:pt x="1064416" y="0"/>
                  <a:pt x="2377440" y="0"/>
                </a:cubicBezTo>
                <a:close/>
              </a:path>
            </a:pathLst>
          </a:cu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777" y="-20059"/>
            <a:ext cx="9189228" cy="693738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63" name="TextBox 9"/>
          <p:cNvSpPr txBox="1">
            <a:spLocks noChangeArrowheads="1"/>
          </p:cNvSpPr>
          <p:nvPr/>
        </p:nvSpPr>
        <p:spPr bwMode="auto">
          <a:xfrm>
            <a:off x="302489" y="99732"/>
            <a:ext cx="1677394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APP</a:t>
            </a:r>
            <a:r>
              <a:rPr lang="zh-CN" altLang="en-US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规划</a:t>
            </a:r>
            <a:endParaRPr lang="en-US" altLang="zh-CN" sz="2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 bwMode="auto">
          <a:xfrm>
            <a:off x="-2382" y="687967"/>
            <a:ext cx="9190832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组合 39"/>
          <p:cNvGrpSpPr/>
          <p:nvPr/>
        </p:nvGrpSpPr>
        <p:grpSpPr bwMode="auto">
          <a:xfrm>
            <a:off x="-2382" y="4911026"/>
            <a:ext cx="9190832" cy="287993"/>
            <a:chOff x="-2381" y="4969270"/>
            <a:chExt cx="9212810" cy="239103"/>
          </a:xfrm>
        </p:grpSpPr>
        <p:sp>
          <p:nvSpPr>
            <p:cNvPr id="16" name="矩形 15"/>
            <p:cNvSpPr/>
            <p:nvPr/>
          </p:nvSpPr>
          <p:spPr>
            <a:xfrm>
              <a:off x="-2381" y="4981971"/>
              <a:ext cx="9208048" cy="203211"/>
            </a:xfrm>
            <a:prstGeom prst="rect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-793" y="4969270"/>
              <a:ext cx="9211222" cy="0"/>
            </a:xfrm>
            <a:prstGeom prst="line">
              <a:avLst/>
            </a:prstGeom>
            <a:ln w="31750">
              <a:solidFill>
                <a:srgbClr val="A7D7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60" name="TextBox 18"/>
            <p:cNvSpPr txBox="1">
              <a:spLocks noChangeArrowheads="1"/>
            </p:cNvSpPr>
            <p:nvPr/>
          </p:nvSpPr>
          <p:spPr bwMode="auto">
            <a:xfrm>
              <a:off x="7790994" y="4977541"/>
              <a:ext cx="543382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900">
                  <a:solidFill>
                    <a:srgbClr val="FFFFFF"/>
                  </a:solidFill>
                  <a:ea typeface="微软雅黑" panose="020B0503020204020204" pitchFamily="34" charset="-122"/>
                </a:rPr>
                <a:t>2 / 43</a:t>
              </a:r>
              <a:endParaRPr lang="zh-CN" altLang="en-US" sz="90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2971098-D975-4D56-B1C9-1CAAEFE3B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64" y="772926"/>
            <a:ext cx="1829516" cy="382920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FCAC801-4C58-4F98-89A0-A75CA3E2549B}"/>
              </a:ext>
            </a:extLst>
          </p:cNvPr>
          <p:cNvCxnSpPr/>
          <p:nvPr/>
        </p:nvCxnSpPr>
        <p:spPr>
          <a:xfrm>
            <a:off x="5189220" y="1455420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1FB5E1C-DB01-4133-96ED-27334EB210CB}"/>
              </a:ext>
            </a:extLst>
          </p:cNvPr>
          <p:cNvSpPr txBox="1"/>
          <p:nvPr/>
        </p:nvSpPr>
        <p:spPr>
          <a:xfrm>
            <a:off x="6124414" y="1193810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栏目名称可在后台更改，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zh-CN" altLang="en-US" sz="1400" dirty="0">
                <a:latin typeface="+mn-ea"/>
                <a:ea typeface="+mn-ea"/>
              </a:rPr>
              <a:t>各入口位置可前后调整，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D7C6C5-0248-4D07-B636-41ACFBF85290}"/>
              </a:ext>
            </a:extLst>
          </p:cNvPr>
          <p:cNvSpPr txBox="1"/>
          <p:nvPr/>
        </p:nvSpPr>
        <p:spPr>
          <a:xfrm>
            <a:off x="5996940" y="2302250"/>
            <a:ext cx="3057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内容排序按栏目活跃度及节目播放量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zh-CN" altLang="en-US" sz="1400" dirty="0">
                <a:latin typeface="+mn-ea"/>
                <a:ea typeface="+mn-ea"/>
              </a:rPr>
              <a:t>、内容发布时间先后顺序，结合智能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zh-CN" altLang="en-US" sz="1400" dirty="0">
                <a:latin typeface="+mn-ea"/>
                <a:ea typeface="+mn-ea"/>
              </a:rPr>
              <a:t>推荐算法，为用户进行精准内容展示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9BB0B8D-E546-4436-A593-91E21A81B174}"/>
              </a:ext>
            </a:extLst>
          </p:cNvPr>
          <p:cNvCxnSpPr/>
          <p:nvPr/>
        </p:nvCxnSpPr>
        <p:spPr>
          <a:xfrm>
            <a:off x="5120640" y="2687529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2962D3D-02AF-443C-A8A1-2883E64D5FAE}"/>
              </a:ext>
            </a:extLst>
          </p:cNvPr>
          <p:cNvSpPr txBox="1"/>
          <p:nvPr/>
        </p:nvSpPr>
        <p:spPr>
          <a:xfrm>
            <a:off x="5928360" y="4096432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增加首页入口，默认展示富文本内容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DBCD00D-8DCB-48CF-A648-35A5FABA4A56}"/>
              </a:ext>
            </a:extLst>
          </p:cNvPr>
          <p:cNvCxnSpPr/>
          <p:nvPr/>
        </p:nvCxnSpPr>
        <p:spPr>
          <a:xfrm>
            <a:off x="5036820" y="4311474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909A473-3A44-4846-BE04-D2BB2CCF0D41}"/>
              </a:ext>
            </a:extLst>
          </p:cNvPr>
          <p:cNvCxnSpPr>
            <a:cxnSpLocks/>
          </p:cNvCxnSpPr>
          <p:nvPr/>
        </p:nvCxnSpPr>
        <p:spPr>
          <a:xfrm flipH="1">
            <a:off x="2880360" y="1455420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7DF11FC-5A64-4323-93A0-7BA9DB828DF6}"/>
              </a:ext>
            </a:extLst>
          </p:cNvPr>
          <p:cNvSpPr txBox="1"/>
          <p:nvPr/>
        </p:nvSpPr>
        <p:spPr>
          <a:xfrm>
            <a:off x="784382" y="1114241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界面风格以简洁大方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zh-CN" altLang="en-US" sz="1400" dirty="0">
                <a:latin typeface="+mn-ea"/>
                <a:ea typeface="+mn-ea"/>
              </a:rPr>
              <a:t>适应阳光老年生活的主题</a:t>
            </a:r>
            <a:endParaRPr lang="en-US" altLang="zh-CN" sz="1400" dirty="0">
              <a:latin typeface="+mn-ea"/>
              <a:ea typeface="+mn-ea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43E99E2-76A4-4E74-A1CF-7A9926FF7352}"/>
              </a:ext>
            </a:extLst>
          </p:cNvPr>
          <p:cNvCxnSpPr>
            <a:cxnSpLocks/>
          </p:cNvCxnSpPr>
          <p:nvPr/>
        </p:nvCxnSpPr>
        <p:spPr>
          <a:xfrm flipH="1">
            <a:off x="2880360" y="2096150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0290B56-DF8E-4C2B-A5B5-E4AB1780B796}"/>
              </a:ext>
            </a:extLst>
          </p:cNvPr>
          <p:cNvSpPr txBox="1"/>
          <p:nvPr/>
        </p:nvSpPr>
        <p:spPr>
          <a:xfrm>
            <a:off x="743665" y="1952467"/>
            <a:ext cx="2270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应用主要以图文及视频为主，文字大小可调，方便老年人使用习惯。</a:t>
            </a:r>
            <a:endParaRPr lang="en-US" altLang="zh-CN" sz="1400" dirty="0">
              <a:latin typeface="+mn-ea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3033F4B-B4CC-434D-BA86-EE834681D17E}"/>
              </a:ext>
            </a:extLst>
          </p:cNvPr>
          <p:cNvCxnSpPr>
            <a:cxnSpLocks/>
          </p:cNvCxnSpPr>
          <p:nvPr/>
        </p:nvCxnSpPr>
        <p:spPr>
          <a:xfrm flipH="1">
            <a:off x="3014187" y="4156839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02AFDB0-DDA4-4D02-9DC7-949DD2CE0A0F}"/>
              </a:ext>
            </a:extLst>
          </p:cNvPr>
          <p:cNvSpPr txBox="1"/>
          <p:nvPr/>
        </p:nvSpPr>
        <p:spPr>
          <a:xfrm>
            <a:off x="807838" y="3895229"/>
            <a:ext cx="227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突出展示老年人生活、活动为主体，弱化协会概念，</a:t>
            </a:r>
            <a:endParaRPr lang="en-US" altLang="zh-CN" sz="1400" dirty="0">
              <a:latin typeface="+mn-ea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4686D66-354B-4235-8DBD-57C68F76E796}"/>
              </a:ext>
            </a:extLst>
          </p:cNvPr>
          <p:cNvCxnSpPr>
            <a:cxnSpLocks/>
          </p:cNvCxnSpPr>
          <p:nvPr/>
        </p:nvCxnSpPr>
        <p:spPr>
          <a:xfrm flipH="1">
            <a:off x="2921077" y="3030083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FB2CA2C-D9B5-4B4B-B175-1C48699F7842}"/>
              </a:ext>
            </a:extLst>
          </p:cNvPr>
          <p:cNvSpPr txBox="1"/>
          <p:nvPr/>
        </p:nvSpPr>
        <p:spPr>
          <a:xfrm>
            <a:off x="784382" y="2886400"/>
            <a:ext cx="227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预留广告位，方便后期多类型业务扩张。</a:t>
            </a:r>
            <a:endParaRPr lang="en-US" altLang="zh-C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214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777" y="-20059"/>
            <a:ext cx="9189228" cy="693738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63" name="TextBox 9"/>
          <p:cNvSpPr txBox="1">
            <a:spLocks noChangeArrowheads="1"/>
          </p:cNvSpPr>
          <p:nvPr/>
        </p:nvSpPr>
        <p:spPr bwMode="auto">
          <a:xfrm>
            <a:off x="302488" y="99732"/>
            <a:ext cx="3172232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APP</a:t>
            </a:r>
            <a:r>
              <a:rPr lang="zh-CN" altLang="en-US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功能详细设计</a:t>
            </a: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 bwMode="auto">
          <a:xfrm>
            <a:off x="-2382" y="687967"/>
            <a:ext cx="9190832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组合 39"/>
          <p:cNvGrpSpPr/>
          <p:nvPr/>
        </p:nvGrpSpPr>
        <p:grpSpPr bwMode="auto">
          <a:xfrm>
            <a:off x="-2382" y="4911024"/>
            <a:ext cx="9190832" cy="260060"/>
            <a:chOff x="-2381" y="4969270"/>
            <a:chExt cx="9212810" cy="215912"/>
          </a:xfrm>
        </p:grpSpPr>
        <p:sp>
          <p:nvSpPr>
            <p:cNvPr id="16" name="矩形 15"/>
            <p:cNvSpPr/>
            <p:nvPr/>
          </p:nvSpPr>
          <p:spPr>
            <a:xfrm>
              <a:off x="-2381" y="4981971"/>
              <a:ext cx="9208048" cy="203211"/>
            </a:xfrm>
            <a:prstGeom prst="rect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-793" y="4969270"/>
              <a:ext cx="9211222" cy="0"/>
            </a:xfrm>
            <a:prstGeom prst="line">
              <a:avLst/>
            </a:prstGeom>
            <a:ln w="31750">
              <a:solidFill>
                <a:srgbClr val="A7D7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2FBD9AF-8C36-4BD0-9E3E-CCAEED31C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220109"/>
              </p:ext>
            </p:extLst>
          </p:nvPr>
        </p:nvGraphicFramePr>
        <p:xfrm>
          <a:off x="486159" y="673262"/>
          <a:ext cx="8350611" cy="4253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3537">
                  <a:extLst>
                    <a:ext uri="{9D8B030D-6E8A-4147-A177-3AD203B41FA5}">
                      <a16:colId xmlns:a16="http://schemas.microsoft.com/office/drawing/2014/main" val="1628853550"/>
                    </a:ext>
                  </a:extLst>
                </a:gridCol>
                <a:gridCol w="2783537">
                  <a:extLst>
                    <a:ext uri="{9D8B030D-6E8A-4147-A177-3AD203B41FA5}">
                      <a16:colId xmlns:a16="http://schemas.microsoft.com/office/drawing/2014/main" val="899310467"/>
                    </a:ext>
                  </a:extLst>
                </a:gridCol>
                <a:gridCol w="2783537">
                  <a:extLst>
                    <a:ext uri="{9D8B030D-6E8A-4147-A177-3AD203B41FA5}">
                      <a16:colId xmlns:a16="http://schemas.microsoft.com/office/drawing/2014/main" val="2232646013"/>
                    </a:ext>
                  </a:extLst>
                </a:gridCol>
              </a:tblGrid>
              <a:tr h="11694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一级功能项</a:t>
                      </a:r>
                      <a:endParaRPr lang="zh-CN" altLang="en-US" sz="5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　</a:t>
                      </a:r>
                      <a:endParaRPr lang="zh-CN" altLang="en-US" sz="500" b="0" i="0" u="none" strike="noStrike" dirty="0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　</a:t>
                      </a:r>
                      <a:endParaRPr lang="zh-CN" altLang="en-US" sz="500" b="0" i="0" u="none" strike="noStrike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二级功能项</a:t>
                      </a: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566996387"/>
                  </a:ext>
                </a:extLst>
              </a:tr>
              <a:tr h="1488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开机启动页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　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500" u="none" strike="noStrike" dirty="0">
                          <a:effectLst/>
                        </a:rPr>
                        <a:t>开机启动页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609751393"/>
                  </a:ext>
                </a:extLst>
              </a:tr>
              <a:tr h="1488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新手引导</a:t>
                      </a:r>
                      <a:r>
                        <a:rPr lang="zh-CN" altLang="en-US" sz="500" u="none" strike="noStrike" dirty="0">
                          <a:effectLst/>
                        </a:rPr>
                        <a:t>　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　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500" u="none" strike="noStrike">
                          <a:effectLst/>
                        </a:rPr>
                        <a:t>首次进入</a:t>
                      </a:r>
                      <a:r>
                        <a:rPr lang="en-US" altLang="zh-CN" sz="500" u="none" strike="noStrike">
                          <a:effectLst/>
                        </a:rPr>
                        <a:t>App</a:t>
                      </a:r>
                      <a:r>
                        <a:rPr lang="zh-CN" altLang="en-US" sz="500" u="none" strike="noStrike">
                          <a:effectLst/>
                        </a:rPr>
                        <a:t>引导页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896838996"/>
                  </a:ext>
                </a:extLst>
              </a:tr>
              <a:tr h="1488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框架</a:t>
                      </a:r>
                    </a:p>
                  </a:txBody>
                  <a:tcPr marL="894" marR="894" marT="89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　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500" u="none" strike="noStrike">
                          <a:effectLst/>
                        </a:rPr>
                        <a:t>整体架构设计、网络请求、图片加载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205482218"/>
                  </a:ext>
                </a:extLst>
              </a:tr>
              <a:tr h="74841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登录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登录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500" u="none" strike="noStrike">
                          <a:effectLst/>
                        </a:rPr>
                        <a:t>显示</a:t>
                      </a:r>
                      <a:r>
                        <a:rPr lang="en-US" sz="500" u="none" strike="noStrike">
                          <a:effectLst/>
                        </a:rPr>
                        <a:t>APP</a:t>
                      </a:r>
                      <a:r>
                        <a:rPr lang="zh-CN" altLang="en-US" sz="500" u="none" strike="noStrike">
                          <a:effectLst/>
                        </a:rPr>
                        <a:t>名称，</a:t>
                      </a:r>
                      <a:r>
                        <a:rPr lang="en-US" sz="500" u="none" strike="noStrike">
                          <a:effectLst/>
                        </a:rPr>
                        <a:t>ICON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66371243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输入手机号</a:t>
                      </a:r>
                      <a:r>
                        <a:rPr lang="en-US" altLang="zh-CN" sz="500" u="none" strike="noStrike">
                          <a:effectLst/>
                        </a:rPr>
                        <a:t>+</a:t>
                      </a:r>
                      <a:r>
                        <a:rPr lang="zh-CN" altLang="en-US" sz="500" u="none" strike="noStrike">
                          <a:effectLst/>
                        </a:rPr>
                        <a:t>验证码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2836760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输入用户名</a:t>
                      </a:r>
                      <a:r>
                        <a:rPr lang="en-US" altLang="zh-CN" sz="500" u="none" strike="noStrike">
                          <a:effectLst/>
                        </a:rPr>
                        <a:t>+</a:t>
                      </a:r>
                      <a:r>
                        <a:rPr lang="zh-CN" altLang="en-US" sz="500" u="none" strike="noStrike">
                          <a:effectLst/>
                        </a:rPr>
                        <a:t>密码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2686406339"/>
                  </a:ext>
                </a:extLst>
              </a:tr>
              <a:tr h="932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注册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500" u="none" strike="noStrike">
                          <a:effectLst/>
                        </a:rPr>
                        <a:t>用户协议同意确认（两个用户协议）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797120728"/>
                  </a:ext>
                </a:extLst>
              </a:tr>
              <a:tr h="932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500" u="none" strike="noStrike">
                          <a:effectLst/>
                        </a:rPr>
                        <a:t>输入手机号（发送验证码、获取手机验证码）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2903953772"/>
                  </a:ext>
                </a:extLst>
              </a:tr>
              <a:tr h="12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500" u="none" strike="noStrike">
                          <a:effectLst/>
                        </a:rPr>
                        <a:t>新密码设置（增加提示与判断</a:t>
                      </a:r>
                      <a:r>
                        <a:rPr lang="en-US" altLang="zh-CN" sz="500" u="none" strike="noStrike">
                          <a:effectLst/>
                        </a:rPr>
                        <a:t>——</a:t>
                      </a:r>
                      <a:r>
                        <a:rPr lang="zh-CN" altLang="en-US" sz="500" u="none" strike="noStrike">
                          <a:effectLst/>
                        </a:rPr>
                        <a:t>请输入</a:t>
                      </a:r>
                      <a:r>
                        <a:rPr lang="en-US" altLang="zh-CN" sz="500" u="none" strike="noStrike">
                          <a:effectLst/>
                        </a:rPr>
                        <a:t>6</a:t>
                      </a:r>
                      <a:r>
                        <a:rPr lang="zh-CN" altLang="en-US" sz="500" u="none" strike="noStrike">
                          <a:effectLst/>
                        </a:rPr>
                        <a:t>到</a:t>
                      </a:r>
                      <a:r>
                        <a:rPr lang="en-US" altLang="zh-CN" sz="500" u="none" strike="noStrike">
                          <a:effectLst/>
                        </a:rPr>
                        <a:t>16</a:t>
                      </a:r>
                      <a:r>
                        <a:rPr lang="zh-CN" altLang="en-US" sz="500" u="none" strike="noStrike">
                          <a:effectLst/>
                        </a:rPr>
                        <a:t>位长度字符）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4035452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500" u="none" strike="noStrike">
                          <a:effectLst/>
                        </a:rPr>
                        <a:t>实名认证 </a:t>
                      </a:r>
                      <a:r>
                        <a:rPr lang="en-US" altLang="zh-CN" sz="500" u="none" strike="noStrike">
                          <a:effectLst/>
                        </a:rPr>
                        <a:t>— </a:t>
                      </a:r>
                      <a:r>
                        <a:rPr lang="zh-CN" altLang="en-US" sz="500" u="none" strike="noStrike">
                          <a:effectLst/>
                        </a:rPr>
                        <a:t>跳转“我的”</a:t>
                      </a:r>
                      <a:r>
                        <a:rPr lang="en-US" altLang="zh-CN" sz="500" u="none" strike="noStrike">
                          <a:effectLst/>
                        </a:rPr>
                        <a:t>=</a:t>
                      </a:r>
                      <a:r>
                        <a:rPr lang="zh-CN" altLang="en-US" sz="500" u="none" strike="noStrike">
                          <a:effectLst/>
                        </a:rPr>
                        <a:t>实名认证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81587731"/>
                  </a:ext>
                </a:extLst>
              </a:tr>
              <a:tr h="932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忘记密码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500" u="none" strike="noStrike">
                          <a:effectLst/>
                        </a:rPr>
                        <a:t>输入手机号（发送验证码、获取手机验证码）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23748461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500" u="none" strike="noStrike">
                          <a:effectLst/>
                        </a:rPr>
                        <a:t>输入新密码，再次输入新密码（增加提示与判断</a:t>
                      </a:r>
                      <a:r>
                        <a:rPr lang="en-US" altLang="zh-CN" sz="500" u="none" strike="noStrike">
                          <a:effectLst/>
                        </a:rPr>
                        <a:t>——</a:t>
                      </a:r>
                      <a:r>
                        <a:rPr lang="zh-CN" altLang="en-US" sz="500" u="none" strike="noStrike">
                          <a:effectLst/>
                        </a:rPr>
                        <a:t>请输入</a:t>
                      </a:r>
                      <a:r>
                        <a:rPr lang="en-US" altLang="zh-CN" sz="500" u="none" strike="noStrike">
                          <a:effectLst/>
                        </a:rPr>
                        <a:t>6</a:t>
                      </a:r>
                      <a:r>
                        <a:rPr lang="zh-CN" altLang="en-US" sz="500" u="none" strike="noStrike">
                          <a:effectLst/>
                        </a:rPr>
                        <a:t>到</a:t>
                      </a:r>
                      <a:r>
                        <a:rPr lang="en-US" altLang="zh-CN" sz="500" u="none" strike="noStrike">
                          <a:effectLst/>
                        </a:rPr>
                        <a:t>16</a:t>
                      </a:r>
                      <a:r>
                        <a:rPr lang="zh-CN" altLang="en-US" sz="500" u="none" strike="noStrike">
                          <a:effectLst/>
                        </a:rPr>
                        <a:t>位长度字符）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860453047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首页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定位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500" u="none" strike="noStrike">
                          <a:effectLst/>
                        </a:rPr>
                        <a:t>接入百度地图定位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312054199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搜索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输入关键字搜索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2847981238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搜索结果列表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4103709755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广告位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广告推广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958077000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频道标签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公告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2419251827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 推荐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887059858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活动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2518050301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赛事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093514679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培训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095021966"/>
                  </a:ext>
                </a:extLst>
              </a:tr>
              <a:tr h="74841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视频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导航栏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标签栏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157684810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添加</a:t>
                      </a:r>
                      <a:r>
                        <a:rPr lang="en-US" altLang="zh-CN" sz="500" u="none" strike="noStrike">
                          <a:effectLst/>
                        </a:rPr>
                        <a:t>/</a:t>
                      </a:r>
                      <a:r>
                        <a:rPr lang="zh-CN" altLang="en-US" sz="500" u="none" strike="noStrike">
                          <a:effectLst/>
                        </a:rPr>
                        <a:t>删除频道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396153990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上传视频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253909173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搜索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输入关键字搜索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2056792060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搜索结果列表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501965757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视频列表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视频播放器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237421145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点赞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662231768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评论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2590042036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分享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975828162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收藏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127621819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转发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550261630"/>
                  </a:ext>
                </a:extLst>
              </a:tr>
              <a:tr h="74841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我的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我的头像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我的头像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445639259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用户名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用户名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332707613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头衔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头衔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4037172180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我的协会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签到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967979567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用户信息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749178654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头衔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489654914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协会之星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626790623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排行榜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组员贡献排行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869843959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实名认证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实名认证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859856077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成为通讯员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成为通讯员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2086473398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我的协会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我的协会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302384308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发布的视频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发布的视频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811805457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我的浏览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我的浏览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2066506298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我的收藏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我的收藏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2188893768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消息中心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消息中心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124406608"/>
                  </a:ext>
                </a:extLst>
              </a:tr>
              <a:tr h="748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系统设置</a:t>
                      </a:r>
                      <a:endParaRPr lang="zh-CN" altLang="en-US" sz="5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 dirty="0">
                          <a:effectLst/>
                        </a:rPr>
                        <a:t>系统设置</a:t>
                      </a:r>
                      <a:endParaRPr lang="zh-CN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94" marR="894" marT="894" marB="0" anchor="ctr"/>
                </a:tc>
                <a:extLst>
                  <a:ext uri="{0D108BD9-81ED-4DB2-BD59-A6C34878D82A}">
                    <a16:rowId xmlns:a16="http://schemas.microsoft.com/office/drawing/2014/main" val="1675476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481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777" y="-20059"/>
            <a:ext cx="9189228" cy="693738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63" name="TextBox 9"/>
          <p:cNvSpPr txBox="1">
            <a:spLocks noChangeArrowheads="1"/>
          </p:cNvSpPr>
          <p:nvPr/>
        </p:nvSpPr>
        <p:spPr bwMode="auto">
          <a:xfrm>
            <a:off x="302488" y="99732"/>
            <a:ext cx="3562376" cy="4924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FFFFFF"/>
                </a:solidFill>
                <a:ea typeface="微软雅黑" panose="020B0503020204020204" pitchFamily="34" charset="-122"/>
              </a:rPr>
              <a:t>管理后台功能详细设计</a:t>
            </a: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 bwMode="auto">
          <a:xfrm>
            <a:off x="-2382" y="687967"/>
            <a:ext cx="9190832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组合 39"/>
          <p:cNvGrpSpPr/>
          <p:nvPr/>
        </p:nvGrpSpPr>
        <p:grpSpPr bwMode="auto">
          <a:xfrm>
            <a:off x="-2382" y="4911026"/>
            <a:ext cx="9190832" cy="287993"/>
            <a:chOff x="-2381" y="4969270"/>
            <a:chExt cx="9212810" cy="239103"/>
          </a:xfrm>
        </p:grpSpPr>
        <p:sp>
          <p:nvSpPr>
            <p:cNvPr id="16" name="矩形 15"/>
            <p:cNvSpPr/>
            <p:nvPr/>
          </p:nvSpPr>
          <p:spPr>
            <a:xfrm>
              <a:off x="-2381" y="4981971"/>
              <a:ext cx="9208048" cy="203211"/>
            </a:xfrm>
            <a:prstGeom prst="rect">
              <a:avLst/>
            </a:prstGeom>
            <a:solidFill>
              <a:srgbClr val="0A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-793" y="4969270"/>
              <a:ext cx="9211222" cy="0"/>
            </a:xfrm>
            <a:prstGeom prst="line">
              <a:avLst/>
            </a:prstGeom>
            <a:ln w="31750">
              <a:solidFill>
                <a:srgbClr val="A7D7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60" name="TextBox 18"/>
            <p:cNvSpPr txBox="1">
              <a:spLocks noChangeArrowheads="1"/>
            </p:cNvSpPr>
            <p:nvPr/>
          </p:nvSpPr>
          <p:spPr bwMode="auto">
            <a:xfrm>
              <a:off x="7790994" y="4977541"/>
              <a:ext cx="543382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900">
                  <a:solidFill>
                    <a:srgbClr val="FFFFFF"/>
                  </a:solidFill>
                  <a:ea typeface="微软雅黑" panose="020B0503020204020204" pitchFamily="34" charset="-122"/>
                </a:rPr>
                <a:t>2 / 43</a:t>
              </a:r>
              <a:endParaRPr lang="zh-CN" altLang="en-US" sz="90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2299A6F-FBEE-4B9C-A278-FA4C0E3F6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46146"/>
              </p:ext>
            </p:extLst>
          </p:nvPr>
        </p:nvGraphicFramePr>
        <p:xfrm>
          <a:off x="1215822" y="789869"/>
          <a:ext cx="6618452" cy="39486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9256">
                  <a:extLst>
                    <a:ext uri="{9D8B030D-6E8A-4147-A177-3AD203B41FA5}">
                      <a16:colId xmlns:a16="http://schemas.microsoft.com/office/drawing/2014/main" val="1605280882"/>
                    </a:ext>
                  </a:extLst>
                </a:gridCol>
                <a:gridCol w="3929196">
                  <a:extLst>
                    <a:ext uri="{9D8B030D-6E8A-4147-A177-3AD203B41FA5}">
                      <a16:colId xmlns:a16="http://schemas.microsoft.com/office/drawing/2014/main" val="2000881762"/>
                    </a:ext>
                  </a:extLst>
                </a:gridCol>
              </a:tblGrid>
              <a:tr h="29451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一级功能项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二级功能项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1020781403"/>
                  </a:ext>
                </a:extLst>
              </a:tr>
              <a:tr h="150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LOGO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LOGO</a:t>
                      </a:r>
                      <a:r>
                        <a:rPr lang="zh-CN" altLang="en-US" sz="800" u="none" strike="noStrike">
                          <a:effectLst/>
                        </a:rPr>
                        <a:t>设计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893200070"/>
                  </a:ext>
                </a:extLst>
              </a:tr>
              <a:tr h="1508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登录页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输入用户名；输入密码；记住用户名；登录按钮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2238561443"/>
                  </a:ext>
                </a:extLst>
              </a:tr>
              <a:tr h="1575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注册登录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注册登录管理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2343294168"/>
                  </a:ext>
                </a:extLst>
              </a:tr>
              <a:tr h="13450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用户管理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用户搜索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1710923513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用户编辑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4275133124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权限管理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384908795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用户统计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2648526249"/>
                  </a:ext>
                </a:extLst>
              </a:tr>
              <a:tr h="1575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频道管理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频道搜索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1111769014"/>
                  </a:ext>
                </a:extLst>
              </a:tr>
              <a:tr h="1575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添加删除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2128700469"/>
                  </a:ext>
                </a:extLst>
              </a:tr>
              <a:tr h="1575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广告管理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广告发布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3529087382"/>
                  </a:ext>
                </a:extLst>
              </a:tr>
              <a:tr h="1575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广告管理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1745449116"/>
                  </a:ext>
                </a:extLst>
              </a:tr>
              <a:tr h="13450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图文管理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图文搜索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3400748290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添加删除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3396365838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图文上传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2844311168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图文统计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2299085540"/>
                  </a:ext>
                </a:extLst>
              </a:tr>
              <a:tr h="13450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视频管理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视频搜索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3710908464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视频管理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3349177487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视频上传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2800089252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视频统计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1922373569"/>
                  </a:ext>
                </a:extLst>
              </a:tr>
              <a:tr h="13450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协会管理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成员搜索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897319679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成员管理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3414673960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排行管理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4093674300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认证管理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1646478156"/>
                  </a:ext>
                </a:extLst>
              </a:tr>
              <a:tr h="1345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第三方服务集成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短信服务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1297821448"/>
                  </a:ext>
                </a:extLst>
              </a:tr>
              <a:tr h="1438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</a:rPr>
                        <a:t>腾讯云点播服务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14733401"/>
                  </a:ext>
                </a:extLst>
              </a:tr>
              <a:tr h="134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</a:rPr>
                        <a:t>用户认证服务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3842" marR="3842" marT="3842" marB="0" anchor="ctr"/>
                </a:tc>
                <a:extLst>
                  <a:ext uri="{0D108BD9-81ED-4DB2-BD59-A6C34878D82A}">
                    <a16:rowId xmlns:a16="http://schemas.microsoft.com/office/drawing/2014/main" val="366859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4">
            <a:extLst>
              <a:ext uri="{FF2B5EF4-FFF2-40B4-BE49-F238E27FC236}">
                <a16:creationId xmlns:a16="http://schemas.microsoft.com/office/drawing/2014/main" id="{883D34EE-F8DB-456A-A00C-C004B01F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1" t="1132" r="1990"/>
          <a:stretch>
            <a:fillRect/>
          </a:stretch>
        </p:blipFill>
        <p:spPr bwMode="auto">
          <a:xfrm>
            <a:off x="1687513" y="701905"/>
            <a:ext cx="7368331" cy="3780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/>
          <p:nvPr/>
        </p:nvSpPr>
        <p:spPr>
          <a:xfrm>
            <a:off x="0" y="0"/>
            <a:ext cx="2768600" cy="5184775"/>
          </a:xfrm>
          <a:prstGeom prst="rect">
            <a:avLst/>
          </a:prstGeom>
          <a:solidFill>
            <a:srgbClr val="7B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384300" y="2630497"/>
            <a:ext cx="3683000" cy="1752600"/>
          </a:xfrm>
          <a:prstGeom prst="rect">
            <a:avLst/>
          </a:prstGeom>
          <a:solidFill>
            <a:srgbClr val="196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3182885"/>
            <a:ext cx="4953000" cy="574675"/>
          </a:xfrm>
          <a:prstGeom prst="rect">
            <a:avLst/>
          </a:prstGeom>
          <a:solidFill>
            <a:srgbClr val="33A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19" name="流程图: 联系 18"/>
          <p:cNvSpPr/>
          <p:nvPr/>
        </p:nvSpPr>
        <p:spPr bwMode="auto">
          <a:xfrm>
            <a:off x="1694887" y="3204545"/>
            <a:ext cx="523875" cy="523875"/>
          </a:xfrm>
          <a:prstGeom prst="flowChartConnector">
            <a:avLst/>
          </a:prstGeom>
          <a:solidFill>
            <a:srgbClr val="B1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8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16" name="组合 35">
            <a:extLst>
              <a:ext uri="{FF2B5EF4-FFF2-40B4-BE49-F238E27FC236}">
                <a16:creationId xmlns:a16="http://schemas.microsoft.com/office/drawing/2014/main" id="{7ABB6B48-A9C6-4179-8094-0F1295CD2E1A}"/>
              </a:ext>
            </a:extLst>
          </p:cNvPr>
          <p:cNvGrpSpPr>
            <a:grpSpLocks/>
          </p:cNvGrpSpPr>
          <p:nvPr/>
        </p:nvGrpSpPr>
        <p:grpSpPr bwMode="auto">
          <a:xfrm>
            <a:off x="1740121" y="3278289"/>
            <a:ext cx="418657" cy="356881"/>
            <a:chOff x="0" y="0"/>
            <a:chExt cx="1802082" cy="1259454"/>
          </a:xfrm>
        </p:grpSpPr>
        <p:sp>
          <p:nvSpPr>
            <p:cNvPr id="17" name="椭圆 31">
              <a:extLst>
                <a:ext uri="{FF2B5EF4-FFF2-40B4-BE49-F238E27FC236}">
                  <a16:creationId xmlns:a16="http://schemas.microsoft.com/office/drawing/2014/main" id="{399FB8BB-BFF5-480A-A333-4E1E368A1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401" y="0"/>
              <a:ext cx="417979" cy="417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梯形 32">
              <a:extLst>
                <a:ext uri="{FF2B5EF4-FFF2-40B4-BE49-F238E27FC236}">
                  <a16:creationId xmlns:a16="http://schemas.microsoft.com/office/drawing/2014/main" id="{E5194A98-2408-42CF-B894-D839CE0F03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508122" y="480235"/>
              <a:ext cx="778683" cy="779219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3" name="梯形 33">
              <a:extLst>
                <a:ext uri="{FF2B5EF4-FFF2-40B4-BE49-F238E27FC236}">
                  <a16:creationId xmlns:a16="http://schemas.microsoft.com/office/drawing/2014/main" id="{89BA7A71-6BE2-484C-874E-BD80F3B41D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174291" flipV="1">
              <a:off x="1462281" y="489757"/>
              <a:ext cx="187456" cy="492145"/>
            </a:xfrm>
            <a:custGeom>
              <a:avLst/>
              <a:gdLst>
                <a:gd name="T0" fmla="*/ 107212170 w 21600"/>
                <a:gd name="T1" fmla="*/ 2147483646 h 21600"/>
                <a:gd name="T2" fmla="*/ 61264092 w 21600"/>
                <a:gd name="T3" fmla="*/ 2147483646 h 21600"/>
                <a:gd name="T4" fmla="*/ 15316023 w 21600"/>
                <a:gd name="T5" fmla="*/ 2147483646 h 21600"/>
                <a:gd name="T6" fmla="*/ 6126409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梯形 34">
              <a:extLst>
                <a:ext uri="{FF2B5EF4-FFF2-40B4-BE49-F238E27FC236}">
                  <a16:creationId xmlns:a16="http://schemas.microsoft.com/office/drawing/2014/main" id="{EEF5D01D-3D5A-4ED9-89A5-7F5D3F9EA0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173802" flipH="1" flipV="1">
              <a:off x="148758" y="515018"/>
              <a:ext cx="194630" cy="492145"/>
            </a:xfrm>
            <a:custGeom>
              <a:avLst/>
              <a:gdLst>
                <a:gd name="T0" fmla="*/ 124590565 w 21600"/>
                <a:gd name="T1" fmla="*/ 2147483646 h 21600"/>
                <a:gd name="T2" fmla="*/ 71194708 w 21600"/>
                <a:gd name="T3" fmla="*/ 2147483646 h 21600"/>
                <a:gd name="T4" fmla="*/ 17798859 w 21600"/>
                <a:gd name="T5" fmla="*/ 2147483646 h 21600"/>
                <a:gd name="T6" fmla="*/ 7119470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2100643-5A51-47E3-9965-AAF01CB764D8}"/>
              </a:ext>
            </a:extLst>
          </p:cNvPr>
          <p:cNvSpPr txBox="1"/>
          <p:nvPr/>
        </p:nvSpPr>
        <p:spPr>
          <a:xfrm>
            <a:off x="2243785" y="3133564"/>
            <a:ext cx="212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</a:p>
        </p:txBody>
      </p:sp>
    </p:spTree>
    <p:extLst>
      <p:ext uri="{BB962C8B-B14F-4D97-AF65-F5344CB8AC3E}">
        <p14:creationId xmlns:p14="http://schemas.microsoft.com/office/powerpoint/2010/main" val="629028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980</Words>
  <Application>Microsoft Office PowerPoint</Application>
  <PresentationFormat>自定义</PresentationFormat>
  <Paragraphs>199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宋体</vt:lpstr>
      <vt:lpstr>微软雅黑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114</dc:creator>
  <cp:lastModifiedBy>刘 智军</cp:lastModifiedBy>
  <cp:revision>120</cp:revision>
  <dcterms:created xsi:type="dcterms:W3CDTF">2014-04-16T11:55:00Z</dcterms:created>
  <dcterms:modified xsi:type="dcterms:W3CDTF">2021-08-15T05:41:18Z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